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256" r:id="rId2"/>
    <p:sldId id="257" r:id="rId3"/>
    <p:sldId id="267" r:id="rId4"/>
    <p:sldId id="259" r:id="rId5"/>
    <p:sldId id="269" r:id="rId6"/>
    <p:sldId id="265" r:id="rId7"/>
    <p:sldId id="270" r:id="rId8"/>
    <p:sldId id="320" r:id="rId9"/>
    <p:sldId id="321" r:id="rId10"/>
    <p:sldId id="260" r:id="rId11"/>
    <p:sldId id="271" r:id="rId12"/>
    <p:sldId id="261" r:id="rId13"/>
    <p:sldId id="272" r:id="rId14"/>
    <p:sldId id="262" r:id="rId15"/>
    <p:sldId id="273" r:id="rId16"/>
    <p:sldId id="266" r:id="rId17"/>
    <p:sldId id="275" r:id="rId18"/>
    <p:sldId id="276" r:id="rId19"/>
    <p:sldId id="277" r:id="rId20"/>
    <p:sldId id="278" r:id="rId21"/>
    <p:sldId id="279" r:id="rId22"/>
    <p:sldId id="318" r:id="rId23"/>
    <p:sldId id="319" r:id="rId24"/>
    <p:sldId id="280" r:id="rId25"/>
    <p:sldId id="281" r:id="rId26"/>
    <p:sldId id="322" r:id="rId27"/>
    <p:sldId id="32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16" r:id="rId45"/>
    <p:sldId id="317" r:id="rId46"/>
    <p:sldId id="300" r:id="rId47"/>
    <p:sldId id="301" r:id="rId48"/>
    <p:sldId id="302" r:id="rId49"/>
    <p:sldId id="303" r:id="rId50"/>
    <p:sldId id="304" r:id="rId51"/>
    <p:sldId id="305" r:id="rId52"/>
    <p:sldId id="314" r:id="rId53"/>
    <p:sldId id="315" r:id="rId54"/>
    <p:sldId id="306" r:id="rId55"/>
    <p:sldId id="307" r:id="rId56"/>
    <p:sldId id="310" r:id="rId57"/>
    <p:sldId id="311" r:id="rId58"/>
    <p:sldId id="308" r:id="rId59"/>
    <p:sldId id="309" r:id="rId60"/>
    <p:sldId id="324" r:id="rId61"/>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888" autoAdjust="0"/>
    <p:restoredTop sz="94660"/>
  </p:normalViewPr>
  <p:slideViewPr>
    <p:cSldViewPr>
      <p:cViewPr varScale="1">
        <p:scale>
          <a:sx n="86" d="100"/>
          <a:sy n="86" d="100"/>
        </p:scale>
        <p:origin x="5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27D077C5-816E-42FD-BE76-6760656124B6}" type="datetimeFigureOut">
              <a:rPr lang="en-US" smtClean="0"/>
              <a:t>12/20/2016</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F2B43963-D6E4-4E56-AD6B-FEB0B22192A4}" type="slidenum">
              <a:rPr lang="en-US" smtClean="0"/>
              <a:t>‹#›</a:t>
            </a:fld>
            <a:endParaRPr lang="en-US"/>
          </a:p>
        </p:txBody>
      </p:sp>
    </p:spTree>
    <p:extLst>
      <p:ext uri="{BB962C8B-B14F-4D97-AF65-F5344CB8AC3E}">
        <p14:creationId xmlns:p14="http://schemas.microsoft.com/office/powerpoint/2010/main" val="4017235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0"/>
            <a:ext cx="4068339" cy="355124"/>
          </a:xfrm>
          <a:prstGeom prst="rect">
            <a:avLst/>
          </a:prstGeom>
        </p:spPr>
        <p:txBody>
          <a:bodyPr vert="horz" lIns="94229" tIns="47114" rIns="94229" bIns="47114" rtlCol="0"/>
          <a:lstStyle>
            <a:lvl1pPr algn="r">
              <a:defRPr sz="1200"/>
            </a:lvl1pPr>
          </a:lstStyle>
          <a:p>
            <a:fld id="{9F4B42A2-3DD9-47E2-B6C1-7E004B2C184A}" type="datetimeFigureOut">
              <a:rPr lang="en-US" smtClean="0"/>
              <a:pPr/>
              <a:t>12/20/2016</a:t>
            </a:fld>
            <a:endParaRPr lang="en-US"/>
          </a:p>
        </p:txBody>
      </p:sp>
      <p:sp>
        <p:nvSpPr>
          <p:cNvPr id="4" name="Slide Image Placeholder 3"/>
          <p:cNvSpPr>
            <a:spLocks noGrp="1" noRot="1" noChangeAspect="1"/>
          </p:cNvSpPr>
          <p:nvPr>
            <p:ph type="sldImg" idx="2"/>
          </p:nvPr>
        </p:nvSpPr>
        <p:spPr>
          <a:xfrm>
            <a:off x="2919413" y="533400"/>
            <a:ext cx="3549650" cy="266223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373676"/>
            <a:ext cx="7510780" cy="31961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5124"/>
          </a:xfrm>
          <a:prstGeom prst="rect">
            <a:avLst/>
          </a:prstGeom>
        </p:spPr>
        <p:txBody>
          <a:bodyPr vert="horz" lIns="94229" tIns="47114" rIns="94229" bIns="47114" rtlCol="0" anchor="b"/>
          <a:lstStyle>
            <a:lvl1pPr algn="r">
              <a:defRPr sz="1200"/>
            </a:lvl1pPr>
          </a:lstStyle>
          <a:p>
            <a:fld id="{3146B897-348D-447A-90DD-77859F0880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9413" y="533400"/>
            <a:ext cx="3549650" cy="2662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46B897-348D-447A-90DD-77859F08801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0C73F-5CBC-4796-A6E3-A1BB4B43F9FE}" type="datetimeFigureOut">
              <a:rPr lang="en-US" smtClean="0"/>
              <a:pPr/>
              <a:t>12/20/2016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97349-236B-4AE8-87E6-E5B46D554B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0C73F-5CBC-4796-A6E3-A1BB4B43F9FE}" type="datetimeFigureOut">
              <a:rPr lang="en-US" smtClean="0"/>
              <a:pPr/>
              <a:t>12/20/2016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97349-236B-4AE8-87E6-E5B46D554B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3" Type="http://schemas.openxmlformats.org/officeDocument/2006/relationships/image" Target="../media/image39.jpeg"/><Relationship Id="rId18" Type="http://schemas.openxmlformats.org/officeDocument/2006/relationships/hyperlink" Target="https://www.teacherspayteachers.com/Store/Amy-Alvis" TargetMode="External"/><Relationship Id="rId26" Type="http://schemas.openxmlformats.org/officeDocument/2006/relationships/hyperlink" Target="https://www.teacherspayteachers.com/Store/Ashley-Hughes-38" TargetMode="External"/><Relationship Id="rId39" Type="http://schemas.openxmlformats.org/officeDocument/2006/relationships/image" Target="../media/image52.jpeg"/><Relationship Id="rId21" Type="http://schemas.openxmlformats.org/officeDocument/2006/relationships/image" Target="../media/image43.jpeg"/><Relationship Id="rId34" Type="http://schemas.openxmlformats.org/officeDocument/2006/relationships/hyperlink" Target="https://www.teacherspayteachers.com/Store/The-Hartmann-Sparkle" TargetMode="External"/><Relationship Id="rId42" Type="http://schemas.openxmlformats.org/officeDocument/2006/relationships/hyperlink" Target="https://www.teacherspayteachers.com/Store/Graphics-From-The-Pond" TargetMode="External"/><Relationship Id="rId47" Type="http://schemas.openxmlformats.org/officeDocument/2006/relationships/image" Target="../media/image56.png"/><Relationship Id="rId7" Type="http://schemas.openxmlformats.org/officeDocument/2006/relationships/image" Target="../media/image36.png"/><Relationship Id="rId2" Type="http://schemas.openxmlformats.org/officeDocument/2006/relationships/image" Target="../media/image33.jpeg"/><Relationship Id="rId16" Type="http://schemas.openxmlformats.org/officeDocument/2006/relationships/hyperlink" Target="https://www.teacherspayteachers.com/Store/A-Little-Peace-Of-Africa" TargetMode="External"/><Relationship Id="rId29" Type="http://schemas.openxmlformats.org/officeDocument/2006/relationships/image" Target="../media/image47.png"/><Relationship Id="rId11" Type="http://schemas.openxmlformats.org/officeDocument/2006/relationships/image" Target="../media/image38.png"/><Relationship Id="rId24" Type="http://schemas.openxmlformats.org/officeDocument/2006/relationships/hyperlink" Target="https://www.teacherspayteachers.com/Store/Miss-Giraffe" TargetMode="External"/><Relationship Id="rId32" Type="http://schemas.openxmlformats.org/officeDocument/2006/relationships/hyperlink" Target="https://www.teacherspayteachers.com/Store/Khrys-Bosland" TargetMode="External"/><Relationship Id="rId37" Type="http://schemas.openxmlformats.org/officeDocument/2006/relationships/image" Target="../media/image51.png"/><Relationship Id="rId40" Type="http://schemas.openxmlformats.org/officeDocument/2006/relationships/hyperlink" Target="https://www.teacherspayteachers.com/Store/Paula-Kim-Studio" TargetMode="External"/><Relationship Id="rId45" Type="http://schemas.openxmlformats.org/officeDocument/2006/relationships/image" Target="../media/image55.jpeg"/><Relationship Id="rId5" Type="http://schemas.openxmlformats.org/officeDocument/2006/relationships/image" Target="../media/image35.gif"/><Relationship Id="rId15" Type="http://schemas.openxmlformats.org/officeDocument/2006/relationships/image" Target="../media/image40.png"/><Relationship Id="rId23" Type="http://schemas.openxmlformats.org/officeDocument/2006/relationships/image" Target="../media/image44.jpeg"/><Relationship Id="rId28" Type="http://schemas.openxmlformats.org/officeDocument/2006/relationships/hyperlink" Target="https://www.teacherspayteachers.com/Store/Hello-Literacy" TargetMode="External"/><Relationship Id="rId36" Type="http://schemas.openxmlformats.org/officeDocument/2006/relationships/hyperlink" Target="https://www.teacherspayteachers.com/Store/Sonya-Dehart-Design" TargetMode="External"/><Relationship Id="rId49" Type="http://schemas.openxmlformats.org/officeDocument/2006/relationships/image" Target="../media/image57.jpeg"/><Relationship Id="rId10" Type="http://schemas.openxmlformats.org/officeDocument/2006/relationships/hyperlink" Target="https://www.teacherspayteachers.com/Store/Krista-Wallden" TargetMode="External"/><Relationship Id="rId19" Type="http://schemas.openxmlformats.org/officeDocument/2006/relationships/image" Target="../media/image42.jpeg"/><Relationship Id="rId31" Type="http://schemas.openxmlformats.org/officeDocument/2006/relationships/image" Target="../media/image48.png"/><Relationship Id="rId44" Type="http://schemas.openxmlformats.org/officeDocument/2006/relationships/hyperlink" Target="https://www.teacherspayteachers.com/Store/Rebeccab-Designs" TargetMode="External"/><Relationship Id="rId4" Type="http://schemas.openxmlformats.org/officeDocument/2006/relationships/hyperlink" Target="http://www.teacherspayteachers.com/store/Science-Chick" TargetMode="External"/><Relationship Id="rId9" Type="http://schemas.openxmlformats.org/officeDocument/2006/relationships/image" Target="../media/image37.png"/><Relationship Id="rId14" Type="http://schemas.openxmlformats.org/officeDocument/2006/relationships/hyperlink" Target="https://www.teacherspayteachers.com/Store/Lovin-Lit" TargetMode="External"/><Relationship Id="rId22" Type="http://schemas.openxmlformats.org/officeDocument/2006/relationships/hyperlink" Target="https://www.teacherspayteachers.com/Store/The-Painted-Crow" TargetMode="External"/><Relationship Id="rId27" Type="http://schemas.openxmlformats.org/officeDocument/2006/relationships/image" Target="../media/image46.png"/><Relationship Id="rId30" Type="http://schemas.openxmlformats.org/officeDocument/2006/relationships/hyperlink" Target="https://www.teacherspayteachers.com/Store/Kb3teach" TargetMode="External"/><Relationship Id="rId35" Type="http://schemas.openxmlformats.org/officeDocument/2006/relationships/image" Target="../media/image50.jpeg"/><Relationship Id="rId43" Type="http://schemas.openxmlformats.org/officeDocument/2006/relationships/image" Target="../media/image54.png"/><Relationship Id="rId48" Type="http://schemas.openxmlformats.org/officeDocument/2006/relationships/hyperlink" Target="https://www.teacherspayteachers.com/Store/Dancing-Crayon-Designs" TargetMode="External"/><Relationship Id="rId8" Type="http://schemas.openxmlformats.org/officeDocument/2006/relationships/hyperlink" Target="https://www.teacherspayteachers.com/Store/The-3am-Teacher" TargetMode="External"/><Relationship Id="rId3" Type="http://schemas.openxmlformats.org/officeDocument/2006/relationships/image" Target="../media/image34.png"/><Relationship Id="rId12" Type="http://schemas.openxmlformats.org/officeDocument/2006/relationships/hyperlink" Target="https://www.teacherspayteachers.com/Store/Glitter-Meets-Glue-Designs" TargetMode="External"/><Relationship Id="rId17" Type="http://schemas.openxmlformats.org/officeDocument/2006/relationships/image" Target="../media/image41.png"/><Relationship Id="rId25" Type="http://schemas.openxmlformats.org/officeDocument/2006/relationships/image" Target="../media/image45.jpeg"/><Relationship Id="rId33" Type="http://schemas.openxmlformats.org/officeDocument/2006/relationships/image" Target="../media/image49.png"/><Relationship Id="rId38" Type="http://schemas.openxmlformats.org/officeDocument/2006/relationships/hyperlink" Target="https://www.teacherspayteachers.com/Store/Melonheadz/" TargetMode="External"/><Relationship Id="rId46" Type="http://schemas.openxmlformats.org/officeDocument/2006/relationships/hyperlink" Target="https://www.teacherspayteachers.com/Store/A-Perfectly-Poetic-Page" TargetMode="External"/><Relationship Id="rId20" Type="http://schemas.openxmlformats.org/officeDocument/2006/relationships/hyperlink" Target="https://www.teacherspayteachers.com/Store/Teachers-Clipart" TargetMode="External"/><Relationship Id="rId41"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hyperlink" Target="https://www.teacherspayteachers.com/Store/Kimberly-Geswein-Font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85800" y="1600200"/>
            <a:ext cx="7924800" cy="1631216"/>
          </a:xfrm>
          <a:prstGeom prst="rect">
            <a:avLst/>
          </a:prstGeom>
          <a:noFill/>
        </p:spPr>
        <p:txBody>
          <a:bodyPr wrap="square" rtlCol="0">
            <a:spAutoFit/>
          </a:bodyPr>
          <a:lstStyle/>
          <a:p>
            <a:pPr algn="ctr"/>
            <a:r>
              <a:rPr lang="en-US" sz="10000" dirty="0" smtClean="0">
                <a:latin typeface="KG Always A Good Time" pitchFamily="2" charset="0"/>
              </a:rPr>
              <a:t>Cells</a:t>
            </a:r>
            <a:endParaRPr lang="en-US" sz="10000" dirty="0">
              <a:latin typeface="KG Always A Good Time" pitchFamily="2" charset="0"/>
            </a:endParaRPr>
          </a:p>
        </p:txBody>
      </p:sp>
      <p:sp>
        <p:nvSpPr>
          <p:cNvPr id="7" name="TextBox 6"/>
          <p:cNvSpPr txBox="1"/>
          <p:nvPr/>
        </p:nvSpPr>
        <p:spPr>
          <a:xfrm>
            <a:off x="1295400" y="3352800"/>
            <a:ext cx="6629400" cy="1107996"/>
          </a:xfrm>
          <a:prstGeom prst="rect">
            <a:avLst/>
          </a:prstGeom>
          <a:noFill/>
        </p:spPr>
        <p:txBody>
          <a:bodyPr wrap="square" rtlCol="0">
            <a:spAutoFit/>
          </a:bodyPr>
          <a:lstStyle/>
          <a:p>
            <a:pPr algn="ctr"/>
            <a:r>
              <a:rPr lang="en-US" sz="6600" dirty="0" smtClean="0">
                <a:latin typeface="Comic Sans MS" pitchFamily="66" charset="0"/>
              </a:rPr>
              <a:t>Guess Who?</a:t>
            </a:r>
            <a:endParaRPr lang="en-US" sz="6600"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pic>
        <p:nvPicPr>
          <p:cNvPr id="3076" name="Picture 4" descr="http://www.genomenewsnetwork.org/gnn_images/news_content/04_03/protection/p_1.gif"/>
          <p:cNvPicPr>
            <a:picLocks noChangeAspect="1" noChangeArrowheads="1"/>
          </p:cNvPicPr>
          <p:nvPr/>
        </p:nvPicPr>
        <p:blipFill>
          <a:blip r:embed="rId3" cstate="print"/>
          <a:srcRect/>
          <a:stretch>
            <a:fillRect/>
          </a:stretch>
        </p:blipFill>
        <p:spPr bwMode="auto">
          <a:xfrm>
            <a:off x="1752600" y="1600201"/>
            <a:ext cx="5715000" cy="462915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Mitochondria</a:t>
            </a:r>
            <a:endParaRPr lang="en-US" sz="7200" dirty="0">
              <a:solidFill>
                <a:srgbClr val="FF0000"/>
              </a:solidFill>
              <a:latin typeface="KG Turning Tables"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pic>
        <p:nvPicPr>
          <p:cNvPr id="4104" name="Picture 8" descr="http://www.sigmaaldrich.com/content/dam/sigma-aldrich/product7/020/endoplasmic_ret.eps/_jcr_content/renditions/endoplasmic_ret-medium.jpg"/>
          <p:cNvPicPr>
            <a:picLocks noChangeAspect="1" noChangeArrowheads="1"/>
          </p:cNvPicPr>
          <p:nvPr/>
        </p:nvPicPr>
        <p:blipFill>
          <a:blip r:embed="rId3" cstate="print"/>
          <a:srcRect/>
          <a:stretch>
            <a:fillRect/>
          </a:stretch>
        </p:blipFill>
        <p:spPr bwMode="auto">
          <a:xfrm>
            <a:off x="1676401" y="1752600"/>
            <a:ext cx="5495271" cy="3581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133600"/>
            <a:ext cx="6629400" cy="2308324"/>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Endoplasmic</a:t>
            </a:r>
          </a:p>
          <a:p>
            <a:pPr algn="ctr"/>
            <a:r>
              <a:rPr lang="en-US" sz="7200" dirty="0" smtClean="0">
                <a:solidFill>
                  <a:srgbClr val="FF0000"/>
                </a:solidFill>
                <a:latin typeface="KG Turning Tables" pitchFamily="2" charset="0"/>
              </a:rPr>
              <a:t>Reticulum</a:t>
            </a:r>
            <a:endParaRPr lang="en-US" sz="7200" dirty="0">
              <a:solidFill>
                <a:srgbClr val="FF0000"/>
              </a:solidFill>
              <a:latin typeface="KG Turning Tables"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5" name="Oval 4"/>
          <p:cNvSpPr/>
          <p:nvPr/>
        </p:nvSpPr>
        <p:spPr>
          <a:xfrm>
            <a:off x="1676400" y="3048000"/>
            <a:ext cx="914400" cy="685800"/>
          </a:xfrm>
          <a:prstGeom prst="ellipse">
            <a:avLst/>
          </a:prstGeom>
          <a:solidFill>
            <a:srgbClr val="6600C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9400" y="3886200"/>
            <a:ext cx="914400" cy="685800"/>
          </a:xfrm>
          <a:prstGeom prst="ellipse">
            <a:avLst/>
          </a:prstGeom>
          <a:solidFill>
            <a:srgbClr val="6600C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895600" y="2514600"/>
            <a:ext cx="914400" cy="685800"/>
          </a:xfrm>
          <a:prstGeom prst="ellipse">
            <a:avLst/>
          </a:prstGeom>
          <a:solidFill>
            <a:srgbClr val="6600C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14800" y="3429000"/>
            <a:ext cx="914400" cy="685800"/>
          </a:xfrm>
          <a:prstGeom prst="ellipse">
            <a:avLst/>
          </a:prstGeom>
          <a:solidFill>
            <a:srgbClr val="6600C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53000" y="2590800"/>
            <a:ext cx="914400" cy="685800"/>
          </a:xfrm>
          <a:prstGeom prst="ellipse">
            <a:avLst/>
          </a:prstGeom>
          <a:solidFill>
            <a:srgbClr val="6600C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4267200"/>
            <a:ext cx="914400" cy="685800"/>
          </a:xfrm>
          <a:prstGeom prst="ellipse">
            <a:avLst/>
          </a:prstGeom>
          <a:solidFill>
            <a:srgbClr val="6600C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3276600"/>
            <a:ext cx="914400" cy="685800"/>
          </a:xfrm>
          <a:prstGeom prst="ellipse">
            <a:avLst/>
          </a:prstGeom>
          <a:solidFill>
            <a:srgbClr val="6600CC"/>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Ribosomes</a:t>
            </a:r>
            <a:endParaRPr lang="en-US" sz="7200" dirty="0">
              <a:solidFill>
                <a:srgbClr val="FF0000"/>
              </a:solidFill>
              <a:latin typeface="KG Turning Tables"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447800"/>
            <a:ext cx="6629400" cy="1754326"/>
          </a:xfrm>
          <a:prstGeom prst="rect">
            <a:avLst/>
          </a:prstGeom>
          <a:noFill/>
        </p:spPr>
        <p:txBody>
          <a:bodyPr wrap="square" rtlCol="0">
            <a:spAutoFit/>
          </a:bodyPr>
          <a:lstStyle/>
          <a:p>
            <a:pPr algn="ctr"/>
            <a:r>
              <a:rPr lang="en-US" sz="3600" dirty="0" smtClean="0">
                <a:latin typeface="KG Turning Tables" pitchFamily="2" charset="0"/>
              </a:rPr>
              <a:t>Was the first to see living cells under a microscope &amp; called them “animalcules”</a:t>
            </a:r>
            <a:endParaRPr lang="en-US" sz="3600" dirty="0">
              <a:latin typeface="KG Turning Tables" pitchFamily="2" charset="0"/>
            </a:endParaRPr>
          </a:p>
        </p:txBody>
      </p:sp>
      <p:pic>
        <p:nvPicPr>
          <p:cNvPr id="50178" name="Picture 2" descr="http://freethoughtblogs.com/pharyngula/files/2015/02/leeuwenhoek.jpg"/>
          <p:cNvPicPr>
            <a:picLocks noChangeAspect="1" noChangeArrowheads="1"/>
          </p:cNvPicPr>
          <p:nvPr/>
        </p:nvPicPr>
        <p:blipFill>
          <a:blip r:embed="rId3" cstate="print"/>
          <a:srcRect/>
          <a:stretch>
            <a:fillRect/>
          </a:stretch>
        </p:blipFill>
        <p:spPr bwMode="auto">
          <a:xfrm>
            <a:off x="2971802" y="3352800"/>
            <a:ext cx="4228871" cy="1914526"/>
          </a:xfrm>
          <a:prstGeom prst="rect">
            <a:avLst/>
          </a:prstGeom>
          <a:noFill/>
        </p:spPr>
      </p:pic>
      <p:pic>
        <p:nvPicPr>
          <p:cNvPr id="50180" name="Picture 4" descr="http://www.hps.cam.ac.uk/whipple/explore/images/microscopes/3941.jpg"/>
          <p:cNvPicPr>
            <a:picLocks noChangeAspect="1" noChangeArrowheads="1"/>
          </p:cNvPicPr>
          <p:nvPr/>
        </p:nvPicPr>
        <p:blipFill>
          <a:blip r:embed="rId4" cstate="print"/>
          <a:srcRect/>
          <a:stretch>
            <a:fillRect/>
          </a:stretch>
        </p:blipFill>
        <p:spPr bwMode="auto">
          <a:xfrm>
            <a:off x="304800" y="3302001"/>
            <a:ext cx="2438400" cy="3251201"/>
          </a:xfrm>
          <a:prstGeom prst="rect">
            <a:avLst/>
          </a:prstGeom>
          <a:noFill/>
        </p:spPr>
      </p:pic>
      <p:pic>
        <p:nvPicPr>
          <p:cNvPr id="50182" name="Picture 6" descr="http://secure.tutorsglobe.com/CMSImages/311_Anton%20van%20Leeuwenhock%202.jpg"/>
          <p:cNvPicPr>
            <a:picLocks noChangeAspect="1" noChangeArrowheads="1"/>
          </p:cNvPicPr>
          <p:nvPr/>
        </p:nvPicPr>
        <p:blipFill>
          <a:blip r:embed="rId5" cstate="print"/>
          <a:srcRect/>
          <a:stretch>
            <a:fillRect/>
          </a:stretch>
        </p:blipFill>
        <p:spPr bwMode="auto">
          <a:xfrm>
            <a:off x="5867401" y="4419600"/>
            <a:ext cx="2800351" cy="1828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Leeuwenhoek</a:t>
            </a:r>
            <a:endParaRPr lang="en-US" sz="7200" dirty="0">
              <a:solidFill>
                <a:srgbClr val="FF0000"/>
              </a:solidFill>
              <a:latin typeface="KG Turning Tables"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447801"/>
            <a:ext cx="6629400" cy="1200329"/>
          </a:xfrm>
          <a:prstGeom prst="rect">
            <a:avLst/>
          </a:prstGeom>
          <a:noFill/>
        </p:spPr>
        <p:txBody>
          <a:bodyPr wrap="square" rtlCol="0">
            <a:spAutoFit/>
          </a:bodyPr>
          <a:lstStyle/>
          <a:p>
            <a:pPr algn="ctr"/>
            <a:r>
              <a:rPr lang="en-US" sz="3600" dirty="0" smtClean="0">
                <a:latin typeface="KG Turning Tables" pitchFamily="2" charset="0"/>
              </a:rPr>
              <a:t>Is known as the “powerhouse” of the cell</a:t>
            </a:r>
            <a:endParaRPr lang="en-US" sz="3600" dirty="0">
              <a:latin typeface="KG Turning Tables" pitchFamily="2" charset="0"/>
            </a:endParaRPr>
          </a:p>
        </p:txBody>
      </p:sp>
      <p:pic>
        <p:nvPicPr>
          <p:cNvPr id="54274" name="Picture 2" descr="http://powerhousesouthcoast.com/images/scan0003.jpg"/>
          <p:cNvPicPr>
            <a:picLocks noChangeAspect="1" noChangeArrowheads="1"/>
          </p:cNvPicPr>
          <p:nvPr/>
        </p:nvPicPr>
        <p:blipFill>
          <a:blip r:embed="rId3" cstate="print"/>
          <a:srcRect/>
          <a:stretch>
            <a:fillRect/>
          </a:stretch>
        </p:blipFill>
        <p:spPr bwMode="auto">
          <a:xfrm>
            <a:off x="2743200" y="2667001"/>
            <a:ext cx="3657600" cy="379394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Mitochondria</a:t>
            </a:r>
            <a:endParaRPr lang="en-US" sz="7200" dirty="0">
              <a:solidFill>
                <a:srgbClr val="FF0000"/>
              </a:solidFill>
              <a:latin typeface="KG Turning Tables"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pic>
        <p:nvPicPr>
          <p:cNvPr id="1028" name="Picture 4" descr="http://alltomatoes.com/wp-content/uploads/2013/11/chloroplast_color.png"/>
          <p:cNvPicPr>
            <a:picLocks noChangeAspect="1" noChangeArrowheads="1"/>
          </p:cNvPicPr>
          <p:nvPr/>
        </p:nvPicPr>
        <p:blipFill>
          <a:blip r:embed="rId3" cstate="print"/>
          <a:srcRect/>
          <a:stretch>
            <a:fillRect/>
          </a:stretch>
        </p:blipFill>
        <p:spPr bwMode="auto">
          <a:xfrm>
            <a:off x="914400" y="1981200"/>
            <a:ext cx="6892925" cy="3962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447800"/>
            <a:ext cx="6629400" cy="1754326"/>
          </a:xfrm>
          <a:prstGeom prst="rect">
            <a:avLst/>
          </a:prstGeom>
          <a:noFill/>
        </p:spPr>
        <p:txBody>
          <a:bodyPr wrap="square" rtlCol="0">
            <a:spAutoFit/>
          </a:bodyPr>
          <a:lstStyle/>
          <a:p>
            <a:pPr algn="ctr"/>
            <a:r>
              <a:rPr lang="en-US" sz="3600" dirty="0" smtClean="0">
                <a:latin typeface="KG Turning Tables" pitchFamily="2" charset="0"/>
              </a:rPr>
              <a:t>Is a rigid layer that surrounds the cells of plants &amp; some other organisms</a:t>
            </a:r>
            <a:endParaRPr lang="en-US" sz="3600" dirty="0">
              <a:latin typeface="KG Turning Tables" pitchFamily="2" charset="0"/>
            </a:endParaRPr>
          </a:p>
        </p:txBody>
      </p:sp>
      <p:pic>
        <p:nvPicPr>
          <p:cNvPr id="56322" name="Picture 2" descr="http://upload.wikimedia.org/wikipedia/commons/8/83/Concrete_wall.jpg"/>
          <p:cNvPicPr>
            <a:picLocks noChangeAspect="1" noChangeArrowheads="1"/>
          </p:cNvPicPr>
          <p:nvPr/>
        </p:nvPicPr>
        <p:blipFill>
          <a:blip r:embed="rId3" cstate="print"/>
          <a:srcRect/>
          <a:stretch>
            <a:fillRect/>
          </a:stretch>
        </p:blipFill>
        <p:spPr bwMode="auto">
          <a:xfrm>
            <a:off x="2743201" y="3505201"/>
            <a:ext cx="3889375" cy="259291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Cell Wall</a:t>
            </a:r>
            <a:endParaRPr lang="en-US" sz="7200" dirty="0">
              <a:solidFill>
                <a:srgbClr val="FF0000"/>
              </a:solidFill>
              <a:latin typeface="KG Turning Tables"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447800"/>
            <a:ext cx="6629400" cy="1200329"/>
          </a:xfrm>
          <a:prstGeom prst="rect">
            <a:avLst/>
          </a:prstGeom>
          <a:noFill/>
        </p:spPr>
        <p:txBody>
          <a:bodyPr wrap="square" rtlCol="0">
            <a:spAutoFit/>
          </a:bodyPr>
          <a:lstStyle/>
          <a:p>
            <a:pPr algn="ctr"/>
            <a:r>
              <a:rPr lang="en-US" sz="3600" dirty="0" smtClean="0">
                <a:latin typeface="KG Turning Tables" pitchFamily="2" charset="0"/>
              </a:rPr>
              <a:t>Can be compared to the </a:t>
            </a:r>
            <a:r>
              <a:rPr lang="en-US" sz="3600" dirty="0" smtClean="0">
                <a:solidFill>
                  <a:srgbClr val="FF0000"/>
                </a:solidFill>
                <a:latin typeface="KG Turning Tables" pitchFamily="2" charset="0"/>
              </a:rPr>
              <a:t>front office</a:t>
            </a:r>
            <a:r>
              <a:rPr lang="en-US" sz="3600" dirty="0" smtClean="0">
                <a:latin typeface="KG Turning Tables" pitchFamily="2" charset="0"/>
              </a:rPr>
              <a:t> in our school</a:t>
            </a:r>
            <a:endParaRPr lang="en-US" sz="3600" dirty="0">
              <a:latin typeface="KG Turning Tables" pitchFamily="2" charset="0"/>
            </a:endParaRPr>
          </a:p>
        </p:txBody>
      </p:sp>
      <p:pic>
        <p:nvPicPr>
          <p:cNvPr id="128002" name="Picture 2" descr="http://i.azcentral.com/commphotos/view/660342.jpg"/>
          <p:cNvPicPr>
            <a:picLocks noChangeAspect="1" noChangeArrowheads="1"/>
          </p:cNvPicPr>
          <p:nvPr/>
        </p:nvPicPr>
        <p:blipFill>
          <a:blip r:embed="rId3" cstate="print"/>
          <a:srcRect/>
          <a:stretch>
            <a:fillRect/>
          </a:stretch>
        </p:blipFill>
        <p:spPr bwMode="auto">
          <a:xfrm>
            <a:off x="1981200" y="2895600"/>
            <a:ext cx="5314950" cy="34861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Nucleus</a:t>
            </a:r>
            <a:endParaRPr lang="en-US" sz="7200" dirty="0">
              <a:solidFill>
                <a:srgbClr val="FF0000"/>
              </a:solidFill>
              <a:latin typeface="KG Turning Tables"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447800"/>
            <a:ext cx="6629400" cy="1754326"/>
          </a:xfrm>
          <a:prstGeom prst="rect">
            <a:avLst/>
          </a:prstGeom>
          <a:noFill/>
        </p:spPr>
        <p:txBody>
          <a:bodyPr wrap="square" rtlCol="0">
            <a:spAutoFit/>
          </a:bodyPr>
          <a:lstStyle/>
          <a:p>
            <a:pPr algn="ctr"/>
            <a:r>
              <a:rPr lang="en-US" sz="3600" dirty="0" smtClean="0">
                <a:latin typeface="KG Turning Tables" pitchFamily="2" charset="0"/>
              </a:rPr>
              <a:t>Proposed that new cells are formed only from cells that already exist</a:t>
            </a:r>
            <a:endParaRPr lang="en-US" sz="3600" dirty="0">
              <a:latin typeface="KG Turning Tables" pitchFamily="2" charset="0"/>
            </a:endParaRPr>
          </a:p>
        </p:txBody>
      </p:sp>
      <p:pic>
        <p:nvPicPr>
          <p:cNvPr id="60418" name="Picture 2" descr="http://upload.wikimedia.org/wikipedia/commons/9/9c/Rudolf_Virchow_NLM3.jpg"/>
          <p:cNvPicPr>
            <a:picLocks noChangeAspect="1" noChangeArrowheads="1"/>
          </p:cNvPicPr>
          <p:nvPr/>
        </p:nvPicPr>
        <p:blipFill>
          <a:blip r:embed="rId3" cstate="print"/>
          <a:srcRect/>
          <a:stretch>
            <a:fillRect/>
          </a:stretch>
        </p:blipFill>
        <p:spPr bwMode="auto">
          <a:xfrm>
            <a:off x="3657600" y="3429000"/>
            <a:ext cx="1981200" cy="271625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Virchow</a:t>
            </a:r>
            <a:endParaRPr lang="en-US" sz="7200" dirty="0">
              <a:solidFill>
                <a:srgbClr val="FF0000"/>
              </a:solidFill>
              <a:latin typeface="KG Turning Tables"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447800"/>
            <a:ext cx="6629400" cy="1200329"/>
          </a:xfrm>
          <a:prstGeom prst="rect">
            <a:avLst/>
          </a:prstGeom>
          <a:noFill/>
        </p:spPr>
        <p:txBody>
          <a:bodyPr wrap="square" rtlCol="0">
            <a:spAutoFit/>
          </a:bodyPr>
          <a:lstStyle/>
          <a:p>
            <a:pPr algn="ctr"/>
            <a:r>
              <a:rPr lang="en-US" sz="3600" dirty="0" smtClean="0">
                <a:latin typeface="KG Turning Tables" pitchFamily="2" charset="0"/>
              </a:rPr>
              <a:t>Can be compared to the custodian’s closet</a:t>
            </a:r>
            <a:endParaRPr lang="en-US" sz="3600" dirty="0">
              <a:latin typeface="KG Turning Tables" pitchFamily="2" charset="0"/>
            </a:endParaRPr>
          </a:p>
        </p:txBody>
      </p:sp>
      <p:pic>
        <p:nvPicPr>
          <p:cNvPr id="5" name="Picture 2" descr="C:\Users\Booboo\Pictures\JanitorCloset.jpg"/>
          <p:cNvPicPr>
            <a:picLocks noChangeAspect="1" noChangeArrowheads="1"/>
          </p:cNvPicPr>
          <p:nvPr/>
        </p:nvPicPr>
        <p:blipFill>
          <a:blip r:embed="rId3" cstate="print"/>
          <a:srcRect/>
          <a:stretch>
            <a:fillRect/>
          </a:stretch>
        </p:blipFill>
        <p:spPr bwMode="auto">
          <a:xfrm>
            <a:off x="2286000" y="2895600"/>
            <a:ext cx="4724400" cy="315231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Vacuole</a:t>
            </a:r>
            <a:endParaRPr lang="en-US" sz="7200" dirty="0">
              <a:solidFill>
                <a:srgbClr val="FF0000"/>
              </a:solidFill>
              <a:latin typeface="KG Turning Tables" pitchFamily="2"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600201"/>
            <a:ext cx="6629400" cy="1200329"/>
          </a:xfrm>
          <a:prstGeom prst="rect">
            <a:avLst/>
          </a:prstGeom>
          <a:noFill/>
        </p:spPr>
        <p:txBody>
          <a:bodyPr wrap="square" rtlCol="0">
            <a:spAutoFit/>
          </a:bodyPr>
          <a:lstStyle/>
          <a:p>
            <a:pPr algn="ctr"/>
            <a:r>
              <a:rPr lang="en-US" sz="3600" dirty="0" smtClean="0">
                <a:latin typeface="KG Turning Tables" pitchFamily="2" charset="0"/>
              </a:rPr>
              <a:t>Controls which substances pass into and out of a cell</a:t>
            </a:r>
            <a:endParaRPr lang="en-US" sz="3600" dirty="0">
              <a:latin typeface="KG Turning Tables" pitchFamily="2" charset="0"/>
            </a:endParaRPr>
          </a:p>
        </p:txBody>
      </p:sp>
      <p:pic>
        <p:nvPicPr>
          <p:cNvPr id="70658" name="Picture 2" descr="http://f38127902844d2d310ca-1df1a87cae2ea2c629203abf3b29fb44.r8.cf2.rackcdn.com/1d5017703004201afd95994f673036ae.png"/>
          <p:cNvPicPr>
            <a:picLocks noChangeAspect="1" noChangeArrowheads="1"/>
          </p:cNvPicPr>
          <p:nvPr/>
        </p:nvPicPr>
        <p:blipFill>
          <a:blip r:embed="rId3" cstate="print"/>
          <a:srcRect/>
          <a:stretch>
            <a:fillRect/>
          </a:stretch>
        </p:blipFill>
        <p:spPr bwMode="auto">
          <a:xfrm>
            <a:off x="2590800" y="2895600"/>
            <a:ext cx="3962400" cy="39624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828800"/>
            <a:ext cx="6629400" cy="2308324"/>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Cell </a:t>
            </a:r>
          </a:p>
          <a:p>
            <a:pPr algn="ctr"/>
            <a:r>
              <a:rPr lang="en-US" sz="7200" dirty="0" smtClean="0">
                <a:solidFill>
                  <a:srgbClr val="FF0000"/>
                </a:solidFill>
                <a:latin typeface="KG Turning Tables" pitchFamily="2" charset="0"/>
              </a:rPr>
              <a:t>membrane</a:t>
            </a:r>
            <a:endParaRPr lang="en-US" sz="7200" dirty="0">
              <a:solidFill>
                <a:srgbClr val="FF0000"/>
              </a:solidFill>
              <a:latin typeface="KG Turning Tables"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384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Chloroplast</a:t>
            </a:r>
            <a:endParaRPr lang="en-US" sz="7200" dirty="0">
              <a:solidFill>
                <a:srgbClr val="FF0000"/>
              </a:solidFill>
              <a:latin typeface="KG Turning Tables"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295400"/>
            <a:ext cx="6629400" cy="1754326"/>
          </a:xfrm>
          <a:prstGeom prst="rect">
            <a:avLst/>
          </a:prstGeom>
          <a:noFill/>
        </p:spPr>
        <p:txBody>
          <a:bodyPr wrap="square" rtlCol="0">
            <a:spAutoFit/>
          </a:bodyPr>
          <a:lstStyle/>
          <a:p>
            <a:pPr algn="ctr"/>
            <a:r>
              <a:rPr lang="en-US" sz="3600" dirty="0" smtClean="0">
                <a:latin typeface="KG Turning Tables" pitchFamily="2" charset="0"/>
              </a:rPr>
              <a:t>Acts as a cell’s control center, directing all of the cell’s activities</a:t>
            </a:r>
            <a:endParaRPr lang="en-US" sz="3600" dirty="0">
              <a:latin typeface="KG Turning Tables" pitchFamily="2" charset="0"/>
            </a:endParaRPr>
          </a:p>
        </p:txBody>
      </p:sp>
      <p:pic>
        <p:nvPicPr>
          <p:cNvPr id="72706" name="Picture 2" descr="http://www.centerforsecuritypolicy.org/wp-content/uploads/2015/01/White_House_Washington.jpg"/>
          <p:cNvPicPr>
            <a:picLocks noChangeAspect="1" noChangeArrowheads="1"/>
          </p:cNvPicPr>
          <p:nvPr/>
        </p:nvPicPr>
        <p:blipFill>
          <a:blip r:embed="rId3" cstate="print"/>
          <a:srcRect/>
          <a:stretch>
            <a:fillRect/>
          </a:stretch>
        </p:blipFill>
        <p:spPr bwMode="auto">
          <a:xfrm>
            <a:off x="1600200" y="2971800"/>
            <a:ext cx="6248400" cy="366228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Nucleus</a:t>
            </a:r>
            <a:endParaRPr lang="en-US" sz="7200" dirty="0">
              <a:solidFill>
                <a:srgbClr val="FF0000"/>
              </a:solidFill>
              <a:latin typeface="KG Turning Tables"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295401"/>
            <a:ext cx="6629400" cy="1200329"/>
          </a:xfrm>
          <a:prstGeom prst="rect">
            <a:avLst/>
          </a:prstGeom>
          <a:noFill/>
        </p:spPr>
        <p:txBody>
          <a:bodyPr wrap="square" rtlCol="0">
            <a:spAutoFit/>
          </a:bodyPr>
          <a:lstStyle/>
          <a:p>
            <a:pPr algn="ctr"/>
            <a:r>
              <a:rPr lang="en-US" sz="3600" dirty="0" smtClean="0">
                <a:latin typeface="KG Turning Tables" pitchFamily="2" charset="0"/>
              </a:rPr>
              <a:t>Concluded that all animals are made of cells</a:t>
            </a:r>
            <a:endParaRPr lang="en-US" sz="3600" dirty="0">
              <a:latin typeface="KG Turning Tables" pitchFamily="2" charset="0"/>
            </a:endParaRPr>
          </a:p>
        </p:txBody>
      </p:sp>
      <p:sp>
        <p:nvSpPr>
          <p:cNvPr id="76802" name="AutoShape 2" descr="data:image/jpeg;base64,/9j/4AAQSkZJRgABAQAAAQABAAD/2wCEAAkGBxQSEhQUEhQWFhQUFBQUFBQWFxQUFBQVFBQWFhQUFBQYHCggGBolHBQVITEhJSkrLi4uFx8zODMsNygtLisBCgoKDg0OGhAQGywkHB8sLCwsLCwsLCwsLCwsLCwsLCwsLCwsLCwsLCwsLCwsLCwsLCwsLCwsLCwsLCwsLDQ0LP/AABEIAKgBLAMBIgACEQEDEQH/xAAcAAABBQEBAQAAAAAAAAAAAAADAAECBAUGBwj/xABGEAABAwEEBwUFBAgEBgMAAAABAAIDEQQSITEFBkFRYXGREyKBobEyQlLB0XKS4fAUFSMzYoKT0geiwvEWJHOy0+JDU4P/xAAZAQADAQEBAAAAAAAAAAAAAAAAAQIDBAX/xAArEQACAgICAQMDAgcAAAAAAAAAAQIRAxIhUTEEE0EiYYFSoQUUMkKRsdH/2gAMAwEAAhEDEQA/AGTgJlIL1jiHATpgnTAeidMFJIQqJ6Jk6BjpJJwmAk6SSQCSSTUQA6SSSAFRKiQU7qVhRBKiM2NQeKJbIdMgmojMCTgjYNSDApBlVAFSa9JsaRMwIDmUKt9rgq8j1CbK4GQXlFLkJypITYMhRoiFNRWSQTFTKiUADKgUUhQISAGVdbJZwxvcJfTvlxfSu8XTlw81TIUSEmrGnRdE0G2IZ7HS5YfxZ5+So2gtvG4CG17oOJATEKFElGvkexpCMpqLQmIGSovOKcZ2JxoQCcKIKkFZJKidME6AEnTJIAdSCimSAmpBqtWHRUsuLW4bzgPBaUerkozLOp+ixnnhHhs0WNswy1OGLVtehJmit0O+yanoswmhocCMwU45VLwDhXkgWqJCTlGq0TIaJBSDlC8k4odDVlljqqEjCcgowPC0YpGkU3Cp3Abysm6ZSVmaCQmc4lbEOjTIakEDOmRI2E/CM+PJRm0Y55o3AfnJGyHRQgjRHtCsTWcMaG1qcacdlUCOwvfiMBxS8gV5CqxK1zo1g9qUV3VCqGxAmjKu3kEUHMlaRaJaKlVEp7YWx4F153wtF4+JyCymaTpW/nXIeirZE0zTJUSUFkwcARkUi9VQgpKgShl6iXooLCFyiXIZcoFyVBYQuUS5CJUS5ABC5RqhkqN5IZsudVMh1SqnqgsKE4KGCnqmIJVOCg1SqlwFBryV9AKHLVFodMt9oF02gdCA0fKK1FWs2Di7jwXO6s2AzTtaR3W95+6gyB5mi1dcdfIbL+wsjmS2yRzY2NBvMiLzdDpCMK4+zniNi4fV5Z/0Q+TfDBeWds0gCgHBFLcPkqeiYJmwxttDmumDB2r2CjXPzddFBh4DJXLwC8jXnk6rGewHErntZdDhzXStFHtFXU94DfxXRRPJOATytqKHpsO9bYsjxytESipKjyq+olytacsoinexvs1qBuBxoqNV7immrRxatEy9JkoKG5tUOOzuJAGZIA5nJFodM3NF6O7V7cO6ak/ZbgepIA5O3LrG2FrPZaAeWAplgi6H0aImjaQ1ra76VJ8yeqtPafErklktmyjRSugCm09XFVZ2kg02Z02ndVazbOBVx24V3DcFmTRvmNyHuxj2pN52hu/mkmFGJ2RBvE1IBJrkNw8EJ7pJsGGjeGFfwXRy6CY5oDiSBsBoCeKu2ewsYO6Kbs1fuIWpyzNCFra0LnbBh5k+gXOTWS2SuuhhjG2lB5jNelytAFTX+VpcegCx7bbphhFZnbgXuYK8bjSTTnRCysNEcmNAOa26+RsbfeIxkfX4nnLkE0lhs0IF1nau31Pmch0WxaNA2ic3pJHs/ha8Bv3aITNUYmZ3nH+I4eQCpTYtTng9zq3mtbuDa5cSnurXtmiy3L5nzxWW/A0K3jK/Bk49gyxDcEYuQ3J2wpAXFQLkRzVAsRbHSIFygXItxRLEWFIEXKN5ELFAsRYUbYanoEO8mvIphaDUCSDfUe0RqLYs0SLUDtUu1T1DYLdSuIXapdojUWxwuummHumNmZI5kQutkAJAe51Paoe8AHZHisx+grRZyyeIX2sLZWvaK0ukOaXMOOdN639ZNXQ6R9oBJN0uMYbW89rKNIPO7hTeuq0cBBZIA5pLw1jS3e4NaLvU0XgfxD1GTDkSgrbfg9f0Xp45YNy4VXZ6zo7SwngimYARJGyTDEC+0OpXxWBpbWe5eDaOI2NOHi7LpVcdZrdMIGQueaNvkgZEve59OLReoBuClYrKZHtYM3ED6nou+Po01tkf4OCWbmonq9ir2baHMVypmj3EKBlABwR3OXCjc8814guzNd8TaeLTj6hc7VdHrxLema34Wk/eP/r5rnAxev6dr21Zx5L2dDgru9WdWxHSSUVfmBsZX1PFZ+qehwKTPbU+4Ds/i5rtmgqcuT4RUI/LCMjG5VHkF5pkAB44k/JQtVrr3WnbQu+Tfqms7LrQN35ouc1LErRSiaNvFRDgVMHBAEXsCZgFEjxRoWAjNICtI1A7OuS0XMAQXOQBWkYqksVVo3a7ECfgE7AwbdHQYdVyOkIbrs8yePmuztzKrjtLUv0Ge0/Ja45UyJIpEKBU8EN639whQIlRJUXOQnuS3Q9WELgoF4VV9UzQluPQsOchmRDcVBG4amyAnuoYcnDlrszKkEomoN6GRxTdmN6WzHSC4JnSNChdG9K61K2FIc2lqY2xqVG8FHs2JWx0gE1sq4UyAp1z+SO20tddOd32eZzd5nqVi6MiMopIHNLSRLWoDnVqWsPwkmtRsw24bYibuXnYfS7Z3nn5+P8AR6nqPVQj6eODH1y/3oKLSF2+pGij+/eKVFIwdxzd4/nNZWqurXakSyN/ZjFoPv8AEj4fVeiNoKALb1Gb+1HDjh8hAhzvoFNYWtmkexgca9891g4nb4Cp8Fxct0jXxycFrBpASWiRwNQDdHJop61WzqvoHtKSSju5tadu4u4cFT1Q0D2zhI9vcae6D7xG3kF6OA2MAUx3fVejKeq1Rgo27YmNDBU4D85KvLKX4DBvmUd0dcXeG4BKOOuSxLBMiy8vqjVwoptYmezigAETTeCsOCjBgTXcndTelYwbhvVuM4BVY6XgCKq54KbAG6pUOzRCVAjemgIPKqzqy5VZ3DeqEY+kHEArzi26R7SZzbpwcWihFMPmuz1k0kGAhp7xy4cVmWDVkdkx7m0kNXkmodU4ivgrg65JaMF0bhm006qBcFu2iC53TiaEimBoKD5rCtMZaTnTj9VrF35RLXRBzghueFCRxVV0/BVcR0wslFAIXbBMXBK0GrCkhNUKu/goXSjb7D0+5vOnbxQ+2ByBSBUhJwV0ZWRCmEu14JdtwKdBYiBxUHM5qXbcCn7VOhWDbDx9U/Zjep9rzS7RKvuFkLg3rpNWtWDMQ+UERjIHN/4eqvasau3wJJRnQtacqbCRt5LuIYKCmH4LlzZa4ibQhfLFGwNaABQZclIZ4p6pONBgvNk+ToSJvfQLgNLMfpC3CBriIoBWdwyFfaA/iODRuxK6DTFukwis4vWiUG4Pdjbk6aTc0eZoEXQGhmWSPs2OL5HG/LKc3vObvM05rbB+v/H/AEmfRqQNbE0MjAFABlg0DAUCOyHacTvUYo0V5wXQQAkdjREdgEzGqL0xDg7lBzkN8lE8YrmFLYyUZ270ntOwjzQ5ZQMypWQB9TU0Gzf4qGxlmxx0BJNa5YbEYuUQ3YFIBNAM1M9OXKtNIqENNJRYGmdJ9m3GnAZkomltIhjSSctlc+i53RNgltkl9wuxA4uOX2WiuJUOQ6J6FsAe/wDSZ6Ur+zZmXOGAoNoHDMhdDLDJJkOzbvdi48m7PHor9lsrIxSJt4gUvuyoNlaZcGhKVhObq8Gig5Fx/BPYVGHNYo4xxObji53M/JYmk7PUGjQ0b3fJufoultb2sBNWsG01FTzeTSviVyuldLxe6bx3gXvM0A5iq0js2J0crLDQ51/OxMabkaSQOJLicUN7m8V1/gyAOu8EIUOSM67uQzQZYJU/hD4+WQLFG6hvYfiKa7xS+vof0dmwXVTUQ3POxR7R270WvBlyGuprh4IYkduSvu3eqOA5C3FIMQKnd6/RTDB+QUcByFuD8laeruje2mFcWNxdx3DyWP2Q3L0DVawiKICmLu8fz+clnkdIuCtnR2eMACm5WKKELUe6vPmjoRANVa2Wq6Q0Yvdg1u/fyAzKtzG40ncMKDPcOao2SFwq9/tu2YUY3Y0bzvO9czg5OkXdD2eyiO8RjJJS+7HEgUDRXJo2DiTmSrULdqJDDXE+CdwouxR1Rk3ZOuClmoRybwpOmACa7AaRyEXoM9raFkWrTjG5HzSlNIEjaJQpJKLlLTrQ0GgLnfZrgrNg0i6cijXNHxuHdFPHE8ll7iKo3YIXPNa0bv2nkFptIAoAswWxrAAXDAUrlVAdrHA00MrK7qppoDdDkznrkbfr5ZY/albX4RUu6ALAtX+JrCaRRyPPINHn9E90Kj0WWYfkrD0xpZsTS5xwHj4BcPLrlaZR3I7p3EknwpRDsOhbRanh9qJZC03nGR1wUHwMz/mP4KHO/A6NHRnaW+UkD9m040yHCuV7n/v3cZAAYKUGAY2twU2EjF54DxXK2rWmGFoisrO0uijQAWQjjvf6Hes2SG1WkVmm7NhwDG90GmwgbOBKFQUdPpfWmCGoc++8e4yjyOBaDdb4mq4/Suu08tRE0Rjee+/zF0dPFb9g1NiHtOrwFMfGi14tXIGj923Hfj6rWLSJaPJpbVO51Xuc8na4Xj4HNJzJML7HNBNAaENqchU5dV643RTY/wB20AcGj1CDa9GXwQaEEYjMYrdZO0S4/c8plhc3Oo5qOK7O3asgDu1wyxy5A7FzdtsEjNlRyxHMLaMuiJLszXOQy+u0KMz+Xjggh1dg6gq/qZFxQSQHf0oVAP5qXZluynRRdxqpKNE1447qeeCkGH4j0CTuANOae7zHiqX5ETDOJUwOJ8kO4N7uo/tSbHTaTwJ+idvoVBKcT5KDvtU+6oyNOzDr9VVkncPej8XBv1VElyE95tZK94Yd3fyXqGiRVo3UC8TtTpjiyWMbfaact1Ghd1qppi1gAPEcgoMnBrtnGnkubPwbYz02JqsNWNZ9Kmn7p9d1Y/W8mk0tLXCB1N9+OvSq5W0amrK6vgoBuK5x+m52k/8ALuc3DK5Wu331csmnnGl+zytx3B/mEKSQHQQupgiOG1YZ04K/uZufZlM7WGn/AMM/9I+lU90KjVeqkrFSGnw73JRzYW+qC7TcY9q8ONx3yqockOgdtszjw6LNOgb5q8m759Vpv1msrR3nn+lP8o1Tl17sDcO0d4QWo+kSjVMdjnR7AKNaPXqhm/g1gx5HDwAoFWf/AIh6OBxfJ4Wa0fNgTM/xIsGx8n9GQeoCNUFhW6sySmsrnY5iuzrRWmai2IikkIedt5zz81XZ/iNYfjkr/wBGU/8AaCr0OutkcKtkP8zJGHo8BCUUHIWHU6xN9izRinCvqVeh0LZ2/u7PEDv7No86LIk1zh2Vduu0+qUWtjXEC5JTk31Lk7iHJ0BsoG4fZoPRUrVYg7PGmQOVd9N6rf8AETfhPiWAeZWPb9ZpQe6xhG68a/5WuQ3ECdugEEU1pLWvfFG97Q6lCWtJpWnBeb2f/FG1MfV8FnezO6GyMNOEhc4DoVe1x1hntURiMTQw+0P+YNab3BjcF55HoqU7gP5vUglCSHZ9M6saYhtsDJ4D3XYFpADmOHtMeBk4eeBGBC0ZXY5ii8Q1Je/R95zbQAJWi/E9kl28MnijQb1MOR4BbVv1zfUXZIaAY9yY16jBO+hUep/pIGNVh6S1ogi9o47gKleUW7WO0Sk0tjY244NhfkdxcCVz1se/Zay/mwt8yE1s/AuD0bTmv7R+7HQbeNfkubl12fXvtYed9hHQGq42SAnJ4H82KFLZC72nk4U9tuQyGJWsceQlyidDPrbE44wGu8PB/wBIUW6bhccpI/tNBHUGvkudGjmb/MfJGfYb3tPDvtOc6n+ZbxWTszbgdY5ppUEEHItOaoyaQaDQ3vuP+ix2We6KAxU4Vx6OUDGNrWHjQ/3LX6ibR2rhTjyxTMfX3XeOHzThyRk5K+eyeOgrRz6pzXZ5/wCyE2XiFLtRvCAHo7h1KIK7aKHaDem7VvxDqEAELQuq0PYxQd4ZDb+K5ISA7fRauiRQ4sea5UAoss0bVl43TO7s9l3OHX8VbFn4g+axrGQQO6RzV5rBT2fNeZN0dKQaaADKgJ20A/3UIA8YGQnbWjfSifs8MvMlUOzde7pA57RwWcMvNUU48G5ZySMTXiaKckrR7w6fgq9jLqe0KKcjjXZ0C6TMG+TiD+eSpyvp/vT5K40VzQ5YAQoasaMmfSL2+yR1YfUhQZpOY+6Dy7L/AMvyU7ZYScnU6FYlp0LU4v8AL6LNpjNWW0vObGnmBXychw2qhxiZ4Nx+ayY9BuGTxTd+0/uV5mjSAKur6+aXIzZs9qjOYLT9nD/tR/0iIYl7Rzcweq58aJgd7banjQ/JaVj0BZwMI2+LR9E02BbZbYie7I0ncHxH/UjPjDsa05HHyWfNqxZnZxMB3hjK9S1Z8upEPuyyN5FgHk1OmI6AwcSfF3yWdao6k0Oz4nDyWR/wy1mU0h5vP1WZb9EzD2JpM9rnOA8KpAWbUGsDv0l0fZGte0fUUocg5c/o79WX6vfZwL3dBcRhzrSmS3HWd7oyyS64Ed4FtAVljQtnB71njpwBJ/zIGd7o6yscwdncdGciLr2kcDQqM+g4K/uIq/8ATZ/asWwOkjiu2aTs2Ad1hiYI27xgMvFA/XVtaTXsZabWmh6K4oTNa06AZ7kcQ/8AyjP+hc9pPQb8Sx0Q4GFlOvZ1CvN1otA9qGihPrc7awef0W0Yz+CG18nJ2qylntuiHIN/tCoOdH8TDyouht+mBLm1p8CsSWNhNboHLBdcXl6Ri1DtkOw4DomMHAIUljafecOTihGw7pH9SVe0uhax7LBh4BN2XAIQs9PfJUrh3pby6DSPZpmQIZfwaqZ0rFvSGlY1dIm2Xb52NapNc74W+SqN0iwo7LQDtT1FsWQ48E4J/hQAOKcuToVhqmopSm3etvRmk2x4EPK5w13q7ZbW9mQHiFMsaaoanTO8sOlGP9145harXAjMrzmPWOcGgLR/KtEaw2hw7rm14javMz46Z243aO1vNG1Ac8ErHsWkJbgMpbe20BonOlnA5joVxvC2+DRSNKQuHstbXjVSss0lDfDf5aoEel2U2/dKHaNJt92+OQWuNTXBMqNE6RDTQseeTSpG3VHsP6Ll36RdXGSXoPorEOkD8Uh50XYsbox25NZ83AjmEJzq7R0VMaVO4nmiDS29g/PgpeOQ9kTLU4ZwVSXSrfhVSXTgbk31U+zJj3RuMYTlQK03Ki4uXWZ4yb5FV3a2zjJo+6VS9LMn3YnoEcQHvBPJI0ZuAXnJ1ttO4fdKc602k7B9wql6WQvdR281uiGcjVm2rTcLffryJXLHWKfa1v8ATUP19JtA/p/gq/lmL3Uatp1jZsD/AAd+Cy3adxPccQdjj+CidObx/k/BAdpQHMH7n4KvZX6f3Df7lgayvGAaQN1cPRB/XO6MDlggfrJu533VB+kQdrui0jij+khzfZbGljtHqVCW3A5ADm1UnW4fxdEF9s4OV+0uid32WHTA5no2iC54QTauBQ3Wg7lprRNhnHcoUO9C7Y7k3aHclQ7C48ExJ4Id925MXHclQ7HFhbuUm2QJJLYyCtgRGtSSQIIK706SSAJA8EeK0EbEkkDGfaMcvz1V+yW4j3Aen1TpLjzJJ+Drx3r5N+zW15APZjyV1lok/wDrb5JJLzsjXRtEvMfJT2W+SFPNL8LfJJJZwlz4KaMmW0y1xDOv4KQklPwdSkkvST48HM/I9yU/B1RW2WTc1JJS5DSJizSfC3okbPJ8LegSSWW7LoH+hSnIMHgFD9Uzna3okkj3WGqHZoOf4m9ArkehJdrx90JJI92QtUJ2h3bXjoEB+jKe8PJJJGzYyrJZmj3mqs65tupJKkn2IA6yxu2tCC/Rjfjb5JJK0n2S2VLTYqZOaVQmgI2hJJbRbIaRUe1CckktNmRSIJikknbCkRI4qNOKdJM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4" name="Picture 4" descr="http://i.kinja-img.com/gawker-media/image/upload/s--iK7K7PFD--/17jv8c0c0f649jpg.jpg"/>
          <p:cNvPicPr>
            <a:picLocks noChangeAspect="1" noChangeArrowheads="1"/>
          </p:cNvPicPr>
          <p:nvPr/>
        </p:nvPicPr>
        <p:blipFill>
          <a:blip r:embed="rId3" cstate="print"/>
          <a:srcRect/>
          <a:stretch>
            <a:fillRect/>
          </a:stretch>
        </p:blipFill>
        <p:spPr bwMode="auto">
          <a:xfrm>
            <a:off x="1143000" y="2667001"/>
            <a:ext cx="6934200" cy="390048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Schwann</a:t>
            </a:r>
            <a:endParaRPr lang="en-US" sz="7200" dirty="0">
              <a:solidFill>
                <a:srgbClr val="FF0000"/>
              </a:solidFill>
              <a:latin typeface="KG Turning Tables" pitchFamily="2"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295401"/>
            <a:ext cx="6629400" cy="646331"/>
          </a:xfrm>
          <a:prstGeom prst="rect">
            <a:avLst/>
          </a:prstGeom>
          <a:noFill/>
        </p:spPr>
        <p:txBody>
          <a:bodyPr wrap="square" rtlCol="0">
            <a:spAutoFit/>
          </a:bodyPr>
          <a:lstStyle/>
          <a:p>
            <a:pPr algn="ctr"/>
            <a:r>
              <a:rPr lang="en-US" sz="3600" dirty="0" smtClean="0">
                <a:latin typeface="KG Turning Tables" pitchFamily="2" charset="0"/>
              </a:rPr>
              <a:t>Produces proteins for the cell</a:t>
            </a:r>
            <a:endParaRPr lang="en-US" sz="3600" dirty="0">
              <a:latin typeface="KG Turning Tables" pitchFamily="2" charset="0"/>
            </a:endParaRPr>
          </a:p>
        </p:txBody>
      </p:sp>
      <p:pic>
        <p:nvPicPr>
          <p:cNvPr id="80898" name="Picture 2" descr="https://edc2.healthtap.com/ht-staging/user_answer/reference_image/10101/large/Proteins.jpeg?1386669676"/>
          <p:cNvPicPr>
            <a:picLocks noChangeAspect="1" noChangeArrowheads="1"/>
          </p:cNvPicPr>
          <p:nvPr/>
        </p:nvPicPr>
        <p:blipFill>
          <a:blip r:embed="rId3" cstate="print"/>
          <a:srcRect/>
          <a:stretch>
            <a:fillRect/>
          </a:stretch>
        </p:blipFill>
        <p:spPr bwMode="auto">
          <a:xfrm>
            <a:off x="2819401" y="2095500"/>
            <a:ext cx="3714751" cy="47625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Ribosomes</a:t>
            </a:r>
            <a:endParaRPr lang="en-US" sz="7200" dirty="0">
              <a:solidFill>
                <a:srgbClr val="FF0000"/>
              </a:solidFill>
              <a:latin typeface="KG Turning Tables" pitchFamily="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295401"/>
            <a:ext cx="6629400" cy="1200329"/>
          </a:xfrm>
          <a:prstGeom prst="rect">
            <a:avLst/>
          </a:prstGeom>
          <a:noFill/>
        </p:spPr>
        <p:txBody>
          <a:bodyPr wrap="square" rtlCol="0">
            <a:spAutoFit/>
          </a:bodyPr>
          <a:lstStyle/>
          <a:p>
            <a:pPr algn="ctr"/>
            <a:r>
              <a:rPr lang="en-US" sz="3600" dirty="0" smtClean="0">
                <a:latin typeface="KG Turning Tables" pitchFamily="2" charset="0"/>
              </a:rPr>
              <a:t>Stores water, food, or other materials needed by the cell</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5000" name="Picture 8" descr="http://mymandmmovers.com/wp-content/uploads/2015/01/storage.jpg"/>
          <p:cNvPicPr>
            <a:picLocks noChangeAspect="1" noChangeArrowheads="1"/>
          </p:cNvPicPr>
          <p:nvPr/>
        </p:nvPicPr>
        <p:blipFill>
          <a:blip r:embed="rId3" cstate="print"/>
          <a:srcRect/>
          <a:stretch>
            <a:fillRect/>
          </a:stretch>
        </p:blipFill>
        <p:spPr bwMode="auto">
          <a:xfrm>
            <a:off x="1371600" y="2743200"/>
            <a:ext cx="6771640" cy="3276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Vacuole</a:t>
            </a:r>
            <a:endParaRPr lang="en-US" sz="7200" dirty="0">
              <a:solidFill>
                <a:srgbClr val="FF0000"/>
              </a:solidFill>
              <a:latin typeface="KG Turning Tables" pitchFamily="2"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295401"/>
            <a:ext cx="6629400" cy="1200329"/>
          </a:xfrm>
          <a:prstGeom prst="rect">
            <a:avLst/>
          </a:prstGeom>
          <a:noFill/>
        </p:spPr>
        <p:txBody>
          <a:bodyPr wrap="square" rtlCol="0">
            <a:spAutoFit/>
          </a:bodyPr>
          <a:lstStyle/>
          <a:p>
            <a:pPr algn="ctr"/>
            <a:r>
              <a:rPr lang="en-US" sz="3600" dirty="0" smtClean="0">
                <a:latin typeface="KG Turning Tables" pitchFamily="2" charset="0"/>
              </a:rPr>
              <a:t>Breaks down large food particles into smaller ones</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0" name="Picture 2" descr="http://leclinic.com/wp-content/uploads/2012/07/bite-apple.jpg"/>
          <p:cNvPicPr>
            <a:picLocks noChangeAspect="1" noChangeArrowheads="1"/>
          </p:cNvPicPr>
          <p:nvPr/>
        </p:nvPicPr>
        <p:blipFill>
          <a:blip r:embed="rId3" cstate="print"/>
          <a:srcRect/>
          <a:stretch>
            <a:fillRect/>
          </a:stretch>
        </p:blipFill>
        <p:spPr bwMode="auto">
          <a:xfrm>
            <a:off x="1981201" y="2819400"/>
            <a:ext cx="5238751" cy="317182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3622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Lysosome</a:t>
            </a:r>
            <a:endParaRPr lang="en-US" sz="7200" dirty="0">
              <a:solidFill>
                <a:srgbClr val="FF0000"/>
              </a:solidFill>
              <a:latin typeface="KG Turning Tables"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pic>
        <p:nvPicPr>
          <p:cNvPr id="2052" name="Picture 4" descr="http://biologypop.com/wp-content/uploads/2013/06/golgicomplex.jpg"/>
          <p:cNvPicPr>
            <a:picLocks noChangeAspect="1" noChangeArrowheads="1"/>
          </p:cNvPicPr>
          <p:nvPr/>
        </p:nvPicPr>
        <p:blipFill>
          <a:blip r:embed="rId3" cstate="print"/>
          <a:srcRect/>
          <a:stretch>
            <a:fillRect/>
          </a:stretch>
        </p:blipFill>
        <p:spPr bwMode="auto">
          <a:xfrm>
            <a:off x="1371600" y="1524001"/>
            <a:ext cx="6172200" cy="468813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143000"/>
            <a:ext cx="8305800" cy="2308324"/>
          </a:xfrm>
          <a:prstGeom prst="rect">
            <a:avLst/>
          </a:prstGeom>
          <a:noFill/>
        </p:spPr>
        <p:txBody>
          <a:bodyPr wrap="square" rtlCol="0">
            <a:spAutoFit/>
          </a:bodyPr>
          <a:lstStyle/>
          <a:p>
            <a:pPr algn="ctr"/>
            <a:r>
              <a:rPr lang="en-US" sz="3600" dirty="0" smtClean="0">
                <a:latin typeface="KG Turning Tables" pitchFamily="2" charset="0"/>
              </a:rPr>
              <a:t>Receives proteins &amp; other newly formed materials and then packages and distributes them to other parts of the cell or to the outside of the cell</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3186" name="Picture 2" descr="http://compass.ups.com/uploadedImages/Artical_Area/Articles/1012_UPSDrivers_Article.jpg"/>
          <p:cNvPicPr>
            <a:picLocks noChangeAspect="1" noChangeArrowheads="1"/>
          </p:cNvPicPr>
          <p:nvPr/>
        </p:nvPicPr>
        <p:blipFill>
          <a:blip r:embed="rId3" cstate="print"/>
          <a:srcRect/>
          <a:stretch>
            <a:fillRect/>
          </a:stretch>
        </p:blipFill>
        <p:spPr bwMode="auto">
          <a:xfrm>
            <a:off x="2895600" y="3581401"/>
            <a:ext cx="3505200" cy="3011876"/>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133600"/>
            <a:ext cx="6629400" cy="2308324"/>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Golgi</a:t>
            </a:r>
          </a:p>
          <a:p>
            <a:pPr algn="ctr"/>
            <a:r>
              <a:rPr lang="en-US" sz="7200" dirty="0" smtClean="0">
                <a:solidFill>
                  <a:srgbClr val="FF0000"/>
                </a:solidFill>
                <a:latin typeface="KG Turning Tables" pitchFamily="2" charset="0"/>
              </a:rPr>
              <a:t>apparatus</a:t>
            </a:r>
            <a:endParaRPr lang="en-US" sz="7200" dirty="0">
              <a:solidFill>
                <a:srgbClr val="FF0000"/>
              </a:solidFill>
              <a:latin typeface="KG Turning Tables"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143001"/>
            <a:ext cx="8305800" cy="1200329"/>
          </a:xfrm>
          <a:prstGeom prst="rect">
            <a:avLst/>
          </a:prstGeom>
          <a:noFill/>
        </p:spPr>
        <p:txBody>
          <a:bodyPr wrap="square" rtlCol="0">
            <a:spAutoFit/>
          </a:bodyPr>
          <a:lstStyle/>
          <a:p>
            <a:pPr algn="ctr"/>
            <a:r>
              <a:rPr lang="en-US" sz="3600" dirty="0" smtClean="0">
                <a:latin typeface="KG Turning Tables" pitchFamily="2" charset="0"/>
              </a:rPr>
              <a:t>Concluded that all plants are made of cells</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7282" name="Picture 2" descr="http://mycrobz.com/wp/wp-content/uploads/plant-care-thumb.png"/>
          <p:cNvPicPr>
            <a:picLocks noChangeAspect="1" noChangeArrowheads="1"/>
          </p:cNvPicPr>
          <p:nvPr/>
        </p:nvPicPr>
        <p:blipFill>
          <a:blip r:embed="rId3" cstate="print"/>
          <a:srcRect/>
          <a:stretch>
            <a:fillRect/>
          </a:stretch>
        </p:blipFill>
        <p:spPr bwMode="auto">
          <a:xfrm>
            <a:off x="2209800" y="2209800"/>
            <a:ext cx="4648200" cy="46482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384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Schleiden</a:t>
            </a:r>
            <a:endParaRPr lang="en-US" sz="7200" dirty="0">
              <a:solidFill>
                <a:srgbClr val="FF0000"/>
              </a:solidFill>
              <a:latin typeface="KG Turning Tables" pitchFamily="2"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143001"/>
            <a:ext cx="8305800" cy="1200329"/>
          </a:xfrm>
          <a:prstGeom prst="rect">
            <a:avLst/>
          </a:prstGeom>
          <a:noFill/>
        </p:spPr>
        <p:txBody>
          <a:bodyPr wrap="square" rtlCol="0">
            <a:spAutoFit/>
          </a:bodyPr>
          <a:lstStyle/>
          <a:p>
            <a:pPr algn="ctr"/>
            <a:r>
              <a:rPr lang="en-US" sz="3600" dirty="0" smtClean="0">
                <a:latin typeface="KG Turning Tables" pitchFamily="2" charset="0"/>
              </a:rPr>
              <a:t>Ribosomes sometimes attach themselves to</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906" name="Picture 2" descr="http://www.ntmdt.com/cache/data/media/images/scan-gallery/biology_and_medicine/ribosomes/ribosomes.3910982854654499f48646e5055a43aa.jpg"/>
          <p:cNvPicPr>
            <a:picLocks noChangeAspect="1" noChangeArrowheads="1"/>
          </p:cNvPicPr>
          <p:nvPr/>
        </p:nvPicPr>
        <p:blipFill>
          <a:blip r:embed="rId3" cstate="print"/>
          <a:srcRect/>
          <a:stretch>
            <a:fillRect/>
          </a:stretch>
        </p:blipFill>
        <p:spPr bwMode="auto">
          <a:xfrm>
            <a:off x="2667000" y="2438400"/>
            <a:ext cx="3962399" cy="3962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133600"/>
            <a:ext cx="6629400" cy="2308324"/>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Endoplasmic</a:t>
            </a:r>
          </a:p>
          <a:p>
            <a:pPr algn="ctr"/>
            <a:r>
              <a:rPr lang="en-US" sz="7200" dirty="0" smtClean="0">
                <a:solidFill>
                  <a:srgbClr val="FF0000"/>
                </a:solidFill>
                <a:latin typeface="KG Turning Tables" pitchFamily="2" charset="0"/>
              </a:rPr>
              <a:t>reticulum</a:t>
            </a:r>
            <a:endParaRPr lang="en-US" sz="7200" dirty="0">
              <a:solidFill>
                <a:srgbClr val="FF0000"/>
              </a:solidFill>
              <a:latin typeface="KG Turning Tables" pitchFamily="2"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447801"/>
            <a:ext cx="8305800" cy="1200329"/>
          </a:xfrm>
          <a:prstGeom prst="rect">
            <a:avLst/>
          </a:prstGeom>
          <a:noFill/>
        </p:spPr>
        <p:txBody>
          <a:bodyPr wrap="square" rtlCol="0">
            <a:spAutoFit/>
          </a:bodyPr>
          <a:lstStyle/>
          <a:p>
            <a:pPr algn="ctr"/>
            <a:r>
              <a:rPr lang="en-US" sz="3600" dirty="0" smtClean="0">
                <a:latin typeface="KG Turning Tables" pitchFamily="2" charset="0"/>
              </a:rPr>
              <a:t>Fills the region between the cell membrane and the nucleus</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1378" name="Picture 2" descr="https://encrypted-tbn0.gstatic.com/images?q=tbn:ANd9GcTSCpaPRYXTMn2vTVE5I7WkCVdinknWVdLnsME18f5I7fvRBRKqng"/>
          <p:cNvPicPr>
            <a:picLocks noChangeAspect="1" noChangeArrowheads="1"/>
          </p:cNvPicPr>
          <p:nvPr/>
        </p:nvPicPr>
        <p:blipFill>
          <a:blip r:embed="rId3" cstate="print"/>
          <a:srcRect/>
          <a:stretch>
            <a:fillRect/>
          </a:stretch>
        </p:blipFill>
        <p:spPr bwMode="auto">
          <a:xfrm>
            <a:off x="2667000" y="2895600"/>
            <a:ext cx="4189141" cy="35052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384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Cytoplasm</a:t>
            </a:r>
            <a:endParaRPr lang="en-US" sz="7200" dirty="0">
              <a:solidFill>
                <a:srgbClr val="FF0000"/>
              </a:solidFill>
              <a:latin typeface="KG Turning Tables" pitchFamily="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447800"/>
            <a:ext cx="8305800" cy="1754326"/>
          </a:xfrm>
          <a:prstGeom prst="rect">
            <a:avLst/>
          </a:prstGeom>
          <a:noFill/>
        </p:spPr>
        <p:txBody>
          <a:bodyPr wrap="square" rtlCol="0">
            <a:spAutoFit/>
          </a:bodyPr>
          <a:lstStyle/>
          <a:p>
            <a:pPr algn="ctr"/>
            <a:r>
              <a:rPr lang="en-US" sz="3600" dirty="0" smtClean="0">
                <a:latin typeface="KG Turning Tables" pitchFamily="2" charset="0"/>
              </a:rPr>
              <a:t>Converts energy stored in food to energy the cell can use to live &amp; function</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474" name="Picture 2" descr="https://www.dom.com/library/domcom/images/places-and-facilities/clover-power-station.jpg?la=en&amp;h=295&amp;w=450"/>
          <p:cNvPicPr>
            <a:picLocks noChangeAspect="1" noChangeArrowheads="1"/>
          </p:cNvPicPr>
          <p:nvPr/>
        </p:nvPicPr>
        <p:blipFill>
          <a:blip r:embed="rId3" cstate="print"/>
          <a:srcRect/>
          <a:stretch>
            <a:fillRect/>
          </a:stretch>
        </p:blipFill>
        <p:spPr bwMode="auto">
          <a:xfrm>
            <a:off x="2362200" y="3276600"/>
            <a:ext cx="4649491" cy="304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384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Mitochondria</a:t>
            </a:r>
            <a:endParaRPr lang="en-US" sz="7200" dirty="0">
              <a:solidFill>
                <a:srgbClr val="FF0000"/>
              </a:solidFill>
              <a:latin typeface="KG Turning Tables"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981200"/>
            <a:ext cx="6629400" cy="2308324"/>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Golgi Apparatus</a:t>
            </a:r>
            <a:endParaRPr lang="en-US" sz="7200" dirty="0">
              <a:solidFill>
                <a:srgbClr val="FF0000"/>
              </a:solidFill>
              <a:latin typeface="KG Turning Tables" pitchFamily="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447800"/>
            <a:ext cx="8305800" cy="1754326"/>
          </a:xfrm>
          <a:prstGeom prst="rect">
            <a:avLst/>
          </a:prstGeom>
          <a:noFill/>
        </p:spPr>
        <p:txBody>
          <a:bodyPr wrap="square" rtlCol="0">
            <a:spAutoFit/>
          </a:bodyPr>
          <a:lstStyle/>
          <a:p>
            <a:pPr algn="ctr"/>
            <a:r>
              <a:rPr lang="en-US" sz="3600" dirty="0" smtClean="0">
                <a:latin typeface="KG Turning Tables" pitchFamily="2" charset="0"/>
              </a:rPr>
              <a:t>Captures energy from sunlight and changes it to a form of energy cells can use in making food</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2" name="AutoShape 4" descr="data:image/jpeg;base64,/9j/4AAQSkZJRgABAQAAAQABAAD/2wCEAAkGBxQTEhUUExQWFRUWFxcYGRgXFxoeIBgcGRgXGR0ZIB4bHCggHBolGxgbIjEiJSkrMC4uGB8zODMsNygtLisBCgoKDg0OGxAQGy8kICQsLCwsLCwsLDQsLDQvLCwsLCwvLCwsLCw0LCwsLCwsLCwsLCw0LCwsLCwsLCwsLCwsLP/AABEIALcBEwMBIgACEQEDEQH/xAAcAAACAgMBAQAAAAAAAAAAAAAEBQMGAAECBwj/xABDEAACAQIFAgMFBgQEBAYDAQABAhEDIQAEEjFBUWEFInEGEzKBkUJSYqGx8BQjcsEz0eHxB0OCkhUkU6Ky0mOTwvL/xAAaAQACAwEBAAAAAAAAAAAAAAACAwABBAUG/8QAMxEAAgIBAwIDBgYABwAAAAAAAAECEQMSITEEURNB8CJhcaHR4RQjMoGRsRVCQ1KSwfH/2gAMAwEAAhEDEQA/AG4yoIxjZQRhl/BFTjYpdcdfxDHpElXI9MQCkRh5WojAD0wJw2M7AcQY44YDBA+f0x0oXoZwVlAZpjEqUhGC1pA44q5c8YmsqjdDTzib3Sm8AYzLZQyJEjFiyuTQgQPqMIyZFEOMbEdPKj7tsOPDqKjgYPXJDAh9osvlqr0HWrUqaRU006DvCRvIWImecZMme0Ojj3CEpDpicgDCLwD2jo5utX9xULIgTylGUoTqsQyg8flhvUN8L5C4CFqRjBmhhbmMyq7sMJ854tws+uGRwuQMslD/ADnjCJ3OEOd9onMhYHphLWrM2Ioxsx9PCPJnlmbJMxWZzLEn54hDRjZGOdGNKoTZvUcdJjFXEi053xLLRwWvYzghcvInfE+VyIY2PyP+eGy+HeWDY4TPKkMjFsr/ALrpHriT+Hmwu3Tp64Z0PCzeRA6zviYeF6FtzvOKeZdy9DK9X+6OMcLQJwxzaoGIUYHZzhqltsA0RjLD7RjGwyDYT645KzjYo9cX8SGzWJ9MaInEqUSdh8ziZKA5OB1JFgoXHLTxg4qvAnElLJM3EYrWlyFQq0YzFrpeC04Eh55vjML/ABMQvCZG/iUGCMRf+Kj7v957ADc4r2bzzMP5KB22lgY72BWPmZ6KcD0qdZ4Z6ot/y6Uaf+owWe/UDuMc/J1OKK9nd/I1Q6fJJ7lmreJuw8lCwAJZv0gXHzj0xXvEfHcwjjTRpMgBLDXcgXJuoAI/qi9xjX8IGlmckb6g72O0yrdhwPXFZ8a8XcVHcp70AFfeOxIKqASbAn7amZ+1jD4+Vu4m/F0+DjK9K702/kXmj7R0WUMEcEiQpUKZidPmIIPcwO+LLlPCzmESoq+5BF1cSfVb7eoE7+qP2BAqUaOYrouooDBmNhD+Y2Nza4PQTi/LW1i2of1Iy/SQMPx9TKatP+DLPFGLqhUvs0nNRj6KB/c4GfwxBU0K6liupQRcwQD9JF++GnjviApUyZA2F/UA/ljyGp7TGl4omkkg1VkbgrVPu9U8GNJI/CMFLNk0tpgLHBtJjH2kq16ZV3JEg+VdQWzMo0kxIJG8XsdiMFeyftYXc0mOqBKsd7G6n0kHtOCPavx1M1SdVpgounW7FQwYt5QF+IyAekRPWKX7GVadHNPUqk6QDTQgWGrQzMRudgLd7dJ0spZVvvyH1MFje2x6zT8Y7YkPvKzA03KhFfUoJGrULGR0I274UGtTgFTqBuCokH54ZezdaajATEYb1GP8uTiZsWRqaTEPslWcZch5Z/fV9R+8RVYSetgL9hhlmazMIFupwJWOipVVbDWfzAJ/M44NcAXueMH0ycsUJNbtL+gM0kskkuLZHWRR1Y9cBP3xJUqE4h9ycbo7cmZyIWF8aCYKTL4Ip5XBOaQNWArSwRl8rqO+GWXykH4Z9cOMvRWLqv0wmeauBsMdle/8MYCYtjdLKwZP0xY68GwGA3y6/aPywtZm+Q3jrgBy9Iu/lXSOSOMHZjOR5Vv3OJEoswgAqv0nHFTJBbXJ6DAuSb3CSaWwK2b07kk4GzGcqMOFHffBNWg34UHU74gXJqTuXODjp5FuxYw6XxJTyjnjDinlugA9BP5nBC+Hk74J5kiLG2JlyI+03yGOly4+ys9zh4nhowQmTAwDzhrGxAMk7bmMTUvCJ4J9cPQqjpjPfjAPNLyDWNeYJlvCgN4Hpg5FVdhiP32OGqDCm5S5GKlwE+8xmBf4odcZgdJeopVWrSX4YLdW46229D+uIFqidOoN1Dx6RqFj6Y4orRLfy85lWJ4NUCe0NfGVfDjUhab0oO7UqyEx0A6nrwJ7YwSwZFymb1mh3B6j061QoukKsioQ4DT9xYM7bnoQBcmK9434PWb3wIX3IYPrBnUjMsp2YtToiCPsm98Xqn4S6LpppA48qsB/2R+uF3iuUraUR0ma1FmCqwb3VNwzWPmI226HFR1Rt15FZNLXI49uPF0yVFKBE1KlMs2kqioAVAGkAyvxAD8JvOEX/Cio1XNVWLsEppalqbQC7QoFOdIACtxvHqa1/wAWs87+IOzAwioimDBCFiL7TqJOKWviz0nV6NQq631COY+u3PXCOkxX0+r/ADSVv/zyAeR6kpcI9x/4q1czSoF1XVRUAnTOpWEj/wDXBE/djobeRZ1YoJUYh6tYBp5BNlWZjSABbHo/s7/xXpvTSnnlFMuI1gFkIsLjdZv1FuML/avwzwyjUy+YoVpBbUKFMCokEnz3PkUEzBJmIAthmHJkj+XNP3BZMcX7cWSeEez61cmlbJVVzMD+ciiHRzvAMlh6/FEiZsspZexNlWfMxFgbCIFy+3lAJPGHfs34LToZtc1l1fzpZUYhPMVYP5D5k0ydJkdiYxL4D434f4jmf5oOXzS1CKes+WqsxovYOTJK2MndtsdfB1rUaaMWTp99iHwF6vvQKZKUwIIboJMnjWSSZHXkDD8eNvlXJX3daR+IFQOYE/MwR6YW+2GYbLuyInu9ZJHcbeU7EdsVZah1apOoHcG8/KDP598NjhlndvZf2Lc44/ey2ZLOrmqzuzPS1DeiwqqH8sEiAxWAZGmbi+Cs7la9AgVVBUmA4Bg/Pg9iAcVUUadaqtSqWVwumVJUG5MsFg6hJ8w+Y5wypVR4cr1aZqNTZgXos+tKupguo65vJB1KQbbnCnKeBqMlsFohlWpD6hTDbG/QiCfTj88OPC8irCTpPzk/riveE+JZfOErQmlXif4aqYZh96mxs43tuI9MSNWIaHBBFp2Yes7/ADv3w1S1rZivDUWWp1XYLPyxzlckFuBfCMeJ1EAOqV4MT8jN/kYOCcv7V6f8WmCOHQmPmDscD4c62CuN7jtcr2+uJPcHgDA+S9oKFQhQ2ljsHET6H4T8jhmzYTLUuUMST4Axk/vH6YwiknSfqcENPTA60SOInFX3JVcENXNsfhQnubYH9zVfdgB0XDEU4uQT3O354IU9oxequCtN8sXUvCRubnvglMgowQWxgJwLk2EoRRpaAGwxv3WI61YgEzsVBE7SQL/XAviHiKUgxY2A3J5krF45GBb7hBbUu+InpDrjnJV1qUhVkBSpJniJncDaOcIB7WUffGmbw2mQLA9yd7DcYp5Ix5ZVDmoBxfELtHQYyh4xQdwlNg0zJHBGw25g32t1IBmFYFqY0QWBYz9kR+pMYNTXkDpBSSdpOM9yTxjXjnjAoBYuSdgJsDceu/0wX/EA83tPzE4JZLdIFxBP4Y/uMZgj3mMweplUj5+zOX927I+pGUwQVuD8jtFwdtiMd+7WpyPeeh8/5fF/8vX4vU/aj2cpZ+kKtEj3gBAYcx9hrHn5g3G5B8or0PduUcMjKYIIBjtvf12IM7Y34cyyK0DONbEuUY0zYiDuASPmDFj0PruCQXedztWi9AU6tVdFIPq94VM1SXAPm+7HOFmToDMOlPURUYgaiN/W+4EmeYve5zO+IB8xXcElS2gLFiiAKPtDpPUYOaUmkBHYu9TxmvVp66eZqBouNQbzdg0zPT6dMVce0uaYaanu3PBqUKTA9m8kj1269RJ4A6yQrHS0RIEqeAb89dj2MgMM7VpHy1AA/wB6LN/kf3vc4pRUJOOm0aYpSV3TEGZ8WFRTTr5HKxwy0HQqR3puLen0O2FzZZVpwKAUzIKsb/8AcSCO84b53JUTTJ16StgCCCL9wCR2/S+F4zLJCsVK9i31Ux+XaDfY4YsclwBPVHzDfZfxutSPuyaiJdlA5mzKCwi4vA5FoODvG/DcrmtTVDVo1BH8wJqESBDhqkk3HQ7cYWZdgvmJ1UmNxJGrruDpf5dNxEu63hH8j3uUc5ikG1OunzUoHwukmRN9Q+7YmCcV+Exr9W/vBeadbDTwjx7TSOWzlVc7SC+RmR0qLAMea+r1me7bYryBCbVqQH4jt2PluPljmkwYWAI3gwCO4tt+yMcVO4Ujhv7MJ/ffGvFhjj2iInNy5H+U8ArtBp+6qSJ/lVVafS9/7YaUfDqwUpUosyHcEBh6/vpecVCiCCCAARddLX9VM2xZfD8+Kh/mTTqf+qsgMf8A8ijY/jX5g74HNGVb7r4fcKDRHmvZum7h3oKQsEMNaOsEkfCRAB5mPTbGZv8A4gUUqpl87lqyKFCjMF9dQXs238ynHJZm33OHNXNVk8pdx21EgjqDMEHqML8zWFSBVSnUAuBUo03/APkp+o/LHPeCWq4s0+JGqaGT0CqCrSda1FtqqXU/hYX0n8Lc4CqUwbodJ5U/Cfmf0a3fjBHhDpRJbK06VJmENTAIV/RQQrHoGE9C04jqZxCTqoqDeQjMsHkQZj0xpxufmJlp8gAjdSNJ5Rp0z87qf3PGHfg3jtSmdDS6j7DHzL/S3I7H5dcL2ek4gK5gfDrUsv8AT5RqX59TA3xrIe6axdu2pR+TBjHzEYdKpR9pC1aexf8ALeI03XUHAAidViJtf54rfivtgPfqlF/KLk6GAJEyCWAhR1npgVYnT7xZ/EGB9DKwR6n54mq5VXUIRTR1IIqKFm0kggkG8md/TnHK6vBPT+X9GaoST5dC+vn6jU4JY3aSCNwenF+R1+eHHs14q4/luSV4kbEyT5ulj6YRHL1VZtCz5mGsmxBJkgiYtsBwb3xD4lm9OqRqeJsTcAjUSODM78n5DiwllxzUp3+/YIuviHtHSolw7LK7Cfije+0zbCij7ayxmy7CREkXMfIxzx3xT0z7OAGDXYQsDVvuDqte8QTffcHupDTIEKqT5RKxpggDkxH0tOGz66d7KgtI08V9p6jhyjFQDd1JWDpYW/MTBi3N8LMz4tUrU3FRvOYTTA4BEjYAH5czfArPTi7BWELE6zY6oKsoIJgWEdiIxClQF+pYGS8Ip+GN5IcFRaCb+WbnCJZpzvci2Gq+OMuXNEabAlhJMExJ38pESCIjUu3KivQ1QQQB5jYlYViLSLExNgBz64zPVBTdquoBRdmmA2uYW6m+k7GJ6mJHVPNMyj4IZQfM8ErDFTsnl810kcCOouc5JN+RLOK2ZFJvIDqMASSSOABaG5vJILWi8WLLePtQplWY61sGkFVUFNTEki1xtPO8HCOo8FStH/FPQeU+aQRpBjyj4bkrxsYqmnyFp1aXWHNiRq8p1GJ38smSnO2KjNp2icjfN+KLVVC5byBiGFywmWBixOoAgXv8sWD2Vd6yTGlZadbeZmJsLdAPTpaMUsVgyEM3uyDIJIDWWGIBIjeJ69QMM8l4hSoafKCZgBn0DX5TzEgTe3aOMPxdROE03uVKKaLx7k8QdxIDEWsbgdcZhblvGlRQuh2gbokL1MDpNvljMdD/ABCHpC/CK54Fmv4as7isDTcy1OBBHBB1QCBAmLxB7O/aj2bpZ6kK1Ej3keVgYDRPkax57SDPcGstlikGk7oe9Msp9QIk95m++C/B/ar3LDXqCGzpochvxKSAVbsR26HAdP1E8crRuzYYyRVPDU9w9Z6lNlbL03szCzsNCrt+KQR0kYXZAI6AEFXA31AapOxkW7H5Hgj0b29ygzdL/wAsAdQplmAjVc6FJifiJ32M23x51Wo+7Yo6OrJ5SCQII4+Hb+2O/iyeJ7XuOZKOnY6o1fdtIDBhYiR8wRp7bYNbMLUZXgkAglZFr77XHf5HcFhlqo/lcFSBAYsNhsGOnaNm4sDaNPGr3bfCQwPJ5+QF7/MHmbvlFMFSaLB4xVoVVUmxHM/kbbfp3whV4lGSRvGoc7FTHTkb23GN1FWoJVBO7LLfUX27bj0mN0K6xoZRp4PmlSfVribxaexvhWLE4bB5MinudmFEgFkO8kQezCLH9g84I8LzbUKgrZdmVhuJFhazCPMn7sYwM7GmfhWDsfMQw+Z/tIPQ4mosT5kgRuNIlfyuP36ulTQpFoXL0c+C9AChm9zR1QtQjdkPDcx/qcVyqCrsrIUcGGVrT2IIsfy9MSoSSCkK4uIAEkcqYs3b6dMP6XiNPOKKWcmnWFqeaCx6LU4I7/pclMZOHvXzX2LlHUVinAkBT3Qn9Lf6+uD8o67ifWb+hEXHf/bGvE/Da+Wf3dbb7LhrMOqkm47bjtjVJ231QeGDWPr+/XDW1JWgFsPsn4npXQy66ZvpJ2/EjRKt+vIOCKmXBX3lImog34an/Wo2/qFj+WEqOdib9JMHuD+/7Ymy+ZZGDK5BHImR2M7jj9xhDj2GWGO9uf38sdfxmoRUDHo4+If2cdifQjbG2anX200qp4sKdQ/hM/y37Hy+m2F2YUoSrAqy7hrEfl+e2LikynsSZmgywwMqTZ12neOCrfhMH5XxLTzQb/Esfvgf/Ifa9Rfc+bAeWrMhJXkQwIkMOhEQR+xGCVoLU/wwFf8A9Mnf+gk3/pa/QvhvxA+AwpMVADQyn4SCP/a39vqJwY1Ty/eA+TL/AJD6j54SZbMNTnYD7SsDBjqOo62I7YLWqHvTJDi+nn/pP2vT4vXfC3HcJMNpVAbgz1I3/wCpZgjv+fGNeIeGJWhjZ1srqT9Jn8j9RgOlVBN/Iw+0LCe4F19V+nOGlCtHxWJG4uGHcCxHcdNpwrNijONSVlwlTKlmcpUXWlXyrKtrUhRoUzpaw0yJFybMd8Q1HdQv/loF1JJUhF+EMIIBnnm9+pf+L1zqA+GJIloHTyvx6GRvPTCqvUmwJRrSxDSoG5KTcETJW15I6+c6jpHGXscGqMhbk8uQ12llSzNp0uIZQDxOtbRpsADsSYK3ibK70qlJiEYEMsTEDzQW0gWAEExJ3tibxHIuzKxMBw2jUkj3mkCfeCZkKTv8/KuJqNOu3uQHI0Rq0N5gCrDnUNFlUpc3WSZOMrpbyCYFR8VZqYqIpqEW/wAJ5IgHTr0mVAlSQRtMRfB1R0p1Cug+8ZftrU53i2mC3flY2jG6+VlXopU/m6mKF9Glp+6BbYnzQZ5NoAGX96CaOaXQzN5NFRQQtvhAkRK2kSeZxXsvdfcrgIzT1ISWZibBVhgwLMJIZSBqjbqojiDcvmazpPuyHgKb1FhbfZMAbEzcWaOBjHyZbTFVwshY0UiGY6/KQByOigCb8Yi8MyiOxYMzPUCggsCbhWgnjZfiUDynoBhe1Eshp5YLUplSgkklkK63mNR8yyFBmwjnjZxQ1UgFTSIMtERABm0xFiJWII22JRtlKZqmqxdGEhkLtqBBIZ4IBki/l1Hzk4NoVqTNK1GuUKgMbRubGS3xQR0vwcXPdfYJcllbNVjf3uXWQDDBgRI5F4OMwuorqEk05O8pP53xmM23YZqfpk3/AIxRH3//ANVT/wCuBqueRj5abtJAnSB2nzEHBFKvRJKq6MRexBttsNjgnKsplo+AFrggSIgSRF2jHUhBOSSs2yk0rZmX8RWiz0ypNFgEIUARpnzC+4JJ7/ngrxvwBM/RFRSoroNOobPHBHQ7jkE+oKfOPCzock3tFyfVrYl8B8bfL1IKTSf4vNcb+YCNwOORjZh6lxla48jNkwJr3lEzGX0MUfWrKYIKiVP/AHfP5yMT02RwEebfC8gegIAPl+sTa1seo+1nszTztMVaRAqaZVuGG+k9vzB+YPldbKNTYpVhGU3BklTv9kG3PfcY72HLHKrRzZxcXTNMvu2gqwYbEt8wZWPUEHoe+JxpqbKoqdLw3oJ+Ltzxex3TqIRoqNMfCwWdN+5BK8x8xeQeK1JVMMG7HUIIOxFjKnrh+pPYXVbmqWZI8pVSvKwLcSCQSD3+sjcoErDI3l4IAEHoY2Mf3icc+8V7EAONmJN/UyL/AIvr1HNOu6NEAcFdIvtbaen9owLRaYWtQvsTq+7Pxenft9OmIcxSL/GCDw5H5N/n+vErsSNSMxHKzdf8x3+sWmH/ABDf4uGjf1/z/wBwKLY58G8aNNP4bNqKuWOwJBan0amQZjtt0IvPXivgQooK1F/fZZ9nAmOzixVh1j1jbCVabDyOIA6kAr3EmY/ffDHwjxN8qSVcPSezpBKVB0IMQw67j0NxpreP8eT+5NnyRZdljlh0sCv6/Xbrgv3kCdxw3I9Y/fTDGp4TRzKmvkAQ63qZcnzJ3Xqv+fXyhKMydgArbQRv2vse2IpKQLTR1UJ2AF+0hv8AI/u2DqHicqKdcMyL8LAgVKXpMak/CflpwuBZtgT1Qyfp+59cce7ETNh0uy/SxH7thmlPkGw/O5AoBUDCpSYwtRAYnowN6b/hP5i+IKYB/f8Abgfl6YzIeINRJKGQwhgwBSoPuuv7+W+GtHKrVvlxpqbmgTJ6k0m3cc6Tf+rFOTjz69eqJV8HDZrUIqydgKn2h0B1HzjsSD0bjEFbLlQCTqU2DLJB7cQfwkA9ucDVN7mDsR/Y9L8HHeXzZSdOxsytcEdCDb67cEYtKuCm+4amaDf4gJ/GLt85gOPW/eBGD6VQqu4ZD0upP5FW+h+WIst4G1YaxNIcrUm3dOSv9UerYZK1HKqTS/ntszBvKvTVHe4gb7McKnKPC/gOMXywLMeGu66lIp09299Yeo2nsRpPpvgOuaFGNANYzKVag1Ip3stmjmDcbwcOaHjIqIVzaLUpTIhQrIdpQjc9Qd+ThN4x4K+lszlai18t9rSJZIvFSmenXYb23xz80WnuaI01sLM/m3qGajAzMS0JHIRogceRhG83wN/CoEcKqh9BXzgiJOrU86iBtIupsJW0apuGnRCg290xlXPYk7+txwxJjGz9wAhp+AkqyX2R+DP2T9GnGXJiU1TLsWUPDqrtSBzMVlJZQFJ1nhnYE7kAamtBjnENDL1mqCuymoUDlw4M0mG/xS7yoUgyQJN8WPJ1iux8oa66TaLHUgupv8SW6gzGIVoV3qzl2ABgmmzwIWx0FRFQkeUmdQ6A7YMmLJFut169eqCTsD8CyVYMWLVfi90oC0jFjD3tzBPxSRINscZTxMJVPvNWoamGkBB8JIcksLkBYW4G2naGPiOoVHdkrrUamimSwUXET5ZiB8W1jsL4HrU6S1azIzI4PnMXGrSbarQRInVHyMHLdt6kETZVqD+8ZCrjWCZmoDLAwstEWA0yJ022xAMqiXy6IyeVCRUFlAOuCQWIEEzIMExvfjO5mkjU2OgBlP8AMky0QBOlSNJDG8Wi8Xw0onWk3iFiNIibaYJ0sAZ8wj9ZF2kRGhWYWApgDrVg/MQL/u++MwmbxXTYAQLCzbCw2ttjWJ4T7Et9y0U8tp4sP3/ecG1qgVVDELqYk3iyD8wWt8sL8zlJgAuYgfEb8A+U9sEVUirC3WmFpqN/h3M73PpcY6UF7Ln+38m6T3UfWxIc3TI8p1z9wFuJ+yD+xgKtXFxoeRBU2BPe5nDIeYDe/UnrHy/2xBm9KiWYLHUjni+MySTGttjb2J8Qu/vnWjTUFiGPA3YNspFpB/2l9qvZulnaYqUWUvEpUW4dd4MbqfqDccg1avSaohVdXmIE6WgrPqAQSB9MQezvtK+SzaZZgzZeoJIYLKN5pdY4tcbn133dPm8NrSZM2PVuyt18k6O1NkbUpgiJIPy3HM7EXGJ6SmNFSAOCSJWeQCZI6rz2MHHqPtT7PJnaQemwDxKMDKsDwY3U/UG45DeS5rKNSZqdRSpU3B479CCNiLERjvYsyyq0c6UXElqZcLEtIiQUBPzBMWm3YyDBwRTrI0KwNvhYnjgEATp9DI4n4SLQqx5Wuhv89tQJ2bi9jseCJWyTC4Eodm2Ft7nYjlTcdxBw1vuBQQajIbBVO8i8yOpnccixx07e8FiQ3KXg/wBI/wD5+nQaosNOmoQReNIkj6wvqJv2PmxzWQJFpHDEn0mBB+RuNjgC0cU6gPlYSOCN1/zH+fE4l90ybxpP3jAYem836TfjHRrlxGrQ+9oAf179z8+TgZKhUlWFpup/t0P7uJGC5K4Ccu5pMKtF2DL92xX1ndePhg7cwbPRzNDxKzaKGc4aBordJtZ/z6T8Iqq0CIendOptHYz+/wAwNGmjGxlvurYH0JFj2j06YBwvfz7l2G56jUpOaVcMrjre3BH3l7j+2OGQzLHS3DdfUC/zj1w48O9pqdZRl8+DpFkriddL+o3LDvfuDaAPG/A62VZf+dRqEaKiXDzttMN068SMXCe+mWz/AL+H0BlHzQIXAMRfvZW+h/OY9MdDMHa4j7OxB6iP3+uG/hPstVqlRU8iNEKRNS/IUfCe5I4kYsVfKZbw/Sah0vB0D46rR6WQdYjtOKnminS3ZIwb3Acj4e+aX/zClHjy1o87Do9P7Yj7Rg7XOCqK5HKGHbVUmPvMvdiARTW/2QT64Q+I+1laoCiH3KNuoPxju+/0I9cJaSTtNt53X/MdsCscpfqdLsgnJLjcf+OeI5hzpqeWm3mVaZlHGwYN/wAz1NwehtgPLVShBBg9vzB69x9RjWT8Q92CkB6bGWVp0kxuvNNr/EL/ACtgj+ADKXolnQXZCP5lOOoFnX8Y25AwaqKpgu3uEgJVWJFNv/Y3p9w9vh7rther1srWDUmak67+n4hswPcXt0GO6NTURHyj93/XDNGBUI41qO9x/SeB2uN7DfCM0A4MUZ6umbqpoo06FRiFcgwjFmH8wcJYmR6bnAnimXq0HKZqmQVEKeQDyjbOkcGQONJw08U8L0ITT84MFjyoOwYSdPrcHgkjGZTxo06QoZlP4ih9xvip96bbrA4+Vr4xShXA675FSEgK0lwBZ1s1PeJ5BiIDWt5TzjozFiNJHxqvlJknzoIKt+JYO8Tvhjm/AT5sxkahr0wCGWP5tKxGl0+0ttwIPSL4XUBqhrUnMgj7Bni/wz0Mr/SMKcbK4N+1mVRqlLMuwSVR5Uq8ltKMIaQFVtBnb+Y2xvgNdOlFp1KchDFQXJ/xBcBoYaQWg7aSL8PMxQFTJAVKekU3ZGjZVeDrgggqNYaNvJa0DFT8Y8LrU6qkydARVqIF1JpEEWdbi1tJEQcc7PBaqbr19x0t6YalSplzqrVFYBoU6JkabBQkKFYX3F0PJxP4dn9dXTSQkA3UH4ZiSbddQAEAaVMmMR+G+GJmdPumNcUy8l4sDubqPKDEaZiR1gPPFfZxUggoamy6lKFrWaQQGsxvHAvJgYck8adPn15FJdhTmvZ9Kjs6qVBJsIFxY2DDkE7fXGYLo+BioNVSqyuSQwG0gkSNKaYMTbrjMD46W2osbZXNvJdqbKqBmJYjgGDEzv1wIaFZblkIYzGkmDcx8W1/lHOGGYqakppB/mNqbqFQ7R3a3G4xNUAK3iOOlo/f+WOpOWiEY993/wBG6K1Sb7bfUWHJO8ama97HTt/RBPzOCshlRSJIAvva57zvzzjtM6l7yAB5l22H2tp+ffHdGrr+GABvJmPkLfnhMpNoNJWSsl7c33/XFO9oMqG8Sohm0g0uev8ANsJ5sPoMXI5SdyxvwSo/9t+OuKl7W5MLm8noGmWAMW+2gv1secVia1EyJ0WT2Wza5I+6Go0mbUQzGVLfaUMbC8kf3w/9pfZ2nm0DrGsDysOQbwYuVJ3G/IvIau/wIHpeOfnhp4V4saJh5NMm/Ve47Y04OpcJciMuBSR51nFqUXNNkCFdwBJE7EMZMEbEGCDjVDNEfF5gYmSbxtfhhNjxMXBjHqvtF4DTztIOhAeJp1BexvB6qeR8xeZ8qzeQei5StCEbrMmPvLHB4JjHfw5lkXvOXKGlklelA1LdTbbneCOGHTncSMZlXJ8sF1O46cTsYPfpvItiOhnFT4RrBEHXseYKjoe5jcYkzIJGpSSki1vKTwQIEnhgAG7GRh/OzBo3VywQSWlZtpuQd43gGOAT1vvjoZlTAIA+658xHY2iO0SOJ2I9CvpnkGxU/wB/nyLg3EHHT0NUGkC8wNIEtPAgDfoQL9jbFNUXyaqu6NJN43JkMD+RH5Y1pD/APNyg3/6eT+vrc4sfhPspVcAVzoQ7KLv8okL052uJAItmR8NoZJPeCKIAj3hPnPEaztP3V5G2FSzqOy5LUWyoeGeydatHvgaZ4tNRuxXj53HQ8XLLe78Nomk9Q01JJhm1MSRcDpvJCjfeMIfE/bRgG/hBETqqGdUcsAd+stMXlQL4qOYzDV2LVXZqh/5jSSezfv62gfDnk/XsuxNcY8Fn8Q9tnvToJ7gH/mWLnuNwB3BJvvgLIePeX3OcBzFBjKtMuh+8jG89j/nhLTU/A4np1HdT0/L9ca/w+jgn/p//AN99vUXw9YYpUl6+ItzY58X8E91T99Tb3+VbZ1F1J4cR/Lba/Mi18K/fSB90bRuv+fr+eJfCfE6uWc1KLyrWdHuGB4qLyL/F34nDhfCqWbmtk5SoAWfKkiT192xsydo5iNpvU4fq47/X6lVfArpry1htPDdo4Pfj9ZFrMrAqSrL8OkwV7qef364G1mSCNLbFCIFuADt6fniWlESbgTCneRvHYc/s4Ig6o1kq3fTSrN9sCEefvgfAx+8BF5IvOCRSZG0upBEGDz0IIswPUd8V9H5mfxf/AGH7+eH2SzkKKTrrQX0k3Un7jfZI6bEzIOM841wHF2TUWIbUDBvftz6iOPqMQZjJpWabU3mY+y0f/A/+3uuDKmX8hdDrTkxBT+scdNQsZ+WBZ39P1t87ThNJh8HHheSfL1DUBanUXYix3G/UH6HDTNJRzhmpFCvNqg+CofxD7J7/AO2BctmbaXGpYt1F/snj027DfHVajaVOpZ3iCJj4hx+YPBOAlBF2dUvCnpLVy9UeVkJUG6n7JjsdQ2xUsurmqWqV1po3AU/HdKhO8CFLWIJDi+5N0yniVRQKJaUchQCAdJMCVna/Hfrir+MaUqVftsAtUU2BUOG002DX0ss+7MXuNuRyeug6ZojTh8DnMUDl6dRvLSIRSx0U/NqDEBiysxJKqB0I5sCJ4R4jUzRYrV1VUM/zWPnMQSNKi+rYBZ2A4IgyfiKVppPSdVGnRpgtrC6JLc/COkj1AwuWoC9U0tNIC6KH0xDSCVZR1X4b3ESBpHHWNtPV+rv5FF9r+KZhTC0XItBABBkTIhTbtxtjMV3L+NUdI94KSvswJptJFtUtTJIb4hc2IvjMYfw7/wBny+5Wob+M5r+dCMVCKqSpG433U9sCUlJA1GWAEs19QBjUJnSeoWP0wXTpHc3LXkjYxMX4vH7GNOkgECCDYyDF7fTY/uPSZZqUnRuhBqO5tMqCQWLN3PI9b/ucH5ehpPl3wuo+IKlmuTMgCYIN9thtv1B9ZH8QY/CoHQt/kN/mcJakxicUNUqgDzQD6777fnfFS9r8+or5WossEYzp4MoY1WE2O5nfD+nFRfPLbfEBG3TnbnCX27pg0KbdHsfVWNvmMSEUpbknJuOwX/F5hzYKgJMAeYj/APkH64Ip5F92Oo+s89rD5RjeXraCJkgiSbxcbj/K++GIzCgTIIO0GZnp1HeMDJ1wgopPlm/AvFDRbSSWpncXlTa4+t8OPaT2fp52kCCA4E06g4n9QeVO/Y4p/ilUu38saDyYHmvwvPqSPTDD2Zzz0GKsS1NiSwY3B6gbA9hYx1GNODPLHvdGfLiU+Dz/AMRyVTL1Gp1FhhuOCOGB5U8Hi4N5x3kHfWBTBctI0hSxPVSo3HUfPcY9g8e8Hy2bpq1Y+VSGDoQGi0gEgi4EQRf1AIhyXhVOkNNGmKCNG4l26WsTfYsbHY8Y7a6tSjdHOeNp0U7Jexuoh6zmkpv7tSGbm2q40ngwTw0ESb34D4F7hGajT9ysQWsah2JJJllEfSQdpwv8W9ostkwSD7+tJEU3mG3h6seU9kE2Ivjz/wAV9ss3XdWFQ0lQgrTpeRUIO9viM8tPOK05cvwJcYl99rfaNMidFKg1Sow1B6vwRF9r1CORIAsdsecZ3xirmnnMuXP2T93soEAD8Nvrv6B4F45Q8Spfw+ZVRWI2Fg5H26f3ag3KepW0jFJ9pvZiplH+/SY+Vxsfwno/68XkAsGmL0yVSBnb3XAtKshBnuGH7/1Gxg2BaUhUANkP0DdlHLdtr7iwI1KqEEVPMD9idu5P2TFrbxB2jG66E+adS7Axt+GOPTbkTvjbdiKomfNADQQQv5i+/wBeNvnfA7AoZ+JT9COh6H/Q9DjvWHs5huH/ALHk+u472A0gNP4xvsh2YcNb7PQjfg84JFHSUwPOsxchftHr6p19CO+N0qpLB0JSopBGkxttoPB7fTeMR1BPnUkxc9Vj0+yO21trY6pLrtYMfkG/+pH7jmNbbkT7FqoZ6jnxpzRFHMLAGYAAV+AtQbA9/wBAIKnxnJVaFTRXXSfsEXBUbEH7Q/O/qMA1awPkMiPtEXJ2lh04HIw48M8cKqMtmkNegY0ifNTmwam39p+l5Rpcd48dvp9Blp8geXqR5juNjwxO36T8oO+DMq3yPI69wf389sd+LeDGkgq0GFfK/fFyp51gfC2wn06xgXION91FyDuI49CbTtfFNqStEWzofUcwUIKsQy8jeTuCOeh9Plgl0SqLaaVQnbZHI6H/AJbX229NsKaVWbkz+Ln54Jq7Adp7Gf0tH+mM7VMabKspZWBVgRIIuLHf/MYkpVSt1MEf3n6i3p2x3RzQKaaoLKux+3T3+E/aX8Jt6b4jzFHQusMHpkiHXab2Ybo3r+eKvuVR3XqKw1SEcbSYUmeCfhPr5b7riL2uoL5ajghNnBsQlaAw/wC1yesoOmEXiOZ1COJv2BH94Nx88OKJ99kQCFeA9MgkgDSZFwbDQ42tbGLqV5j8D3ruUzKUzk67++aroV9MRJbcKxI2tBBBG3yA3i2cWo2plApsyMrgqWUEsCGsdTaVkCYARLAtd0/hy5srXcNTVqapKFdT1V1I1JveMFJKhW1HSPMBecKc9Vr5dWyRKmm5JF1aoQB5SNBsJHQ7dN+NXt1zL1wHuAhKbXSlX08fzlWQLTHuzExMSd8Zgip4Z7w69amfu1KkdP8A0Wj0kx+WMwxTRLfb5Fz/AJ1QfCqAiPNBI7aQdM3HOOa+TckK2pxFrxcWJMQSYMxcb4LQ2k22m+3rx9DiSoARBBJ3HQWkQf74LVTN+m0AUaUWgKJsBb12HbBNFe3P67fs45avI0vANiSIEjk9ztPe+MQsbAWncmO+8TMdj+uCbBomBjbe/p/r3wi9sMwpy4RFJKOCQtwogiZFhcix64Z5zJeYamJB2AlRI6xc2Mbxb6i+KUR/C1FACgITAAgRDccf64uKVpgyumgvwtTXpU3ZyFKglU3sIgtv12g73IwZTpKgIUQBx9Tc7k3/ADwk9kKhNBAokhnEAcST+/8AfF28N8AerdiEQDUSxgATv1I77d8X4Um6XBPEilb5EAJkabkdO/8Ab1w4oeFaiGqQtpjmDsYBGx+0YW1zxh9nquS8PomoWV6kBgI1m5gNoU2WbamIEkDVfHmXjHtnVeVpA0aZm6kazM+aRAU/0jVwWbG7p+h17tfQy5eqa2X3Lpm/FKWW8qiaoBIQQ1VuoUGAhi8fFaVLbYoHjHtXXzEgH3dNpspOppidT2LHqBAPTnCdWIO53mZvPUHrhjpFe4j3x3AsK34l6Vuq/a4vZuvj6eEDBLLKQFlX0niCIvJDDoe35g7QcT5jLCNaG2xndSeGPIPDbHsdoAOOOP3wf30OCMu+iGZoXYWnUDuscr1m3zsXsWmDUUYt5AQwvvERzP2YPPGPSfZn2tp5hRls2QzsNIqGy1T91p+GptD2DcwYOPPs22pSaY0qIJQGSvAYnd16NxMQJBIdO+2+0fe/fTn1wrLijkW4cZOJaPbD2PfKk1KctRm870/wt2/F9eGNby1UrcbbMp6enI/MdQYOL37H+26hf4fOH+Ww0rWNzTHCvPx0+JMkCxtcQ+1HsYaQNfLrqEBjSHm0TfUv306AeokeUKhlcXoyfs+4copq4lWamoGsCZE6Dx+I9V6HmRMW1QLmZs8ss87qeY/y2PY3AqVm1agTq3md+/z/AD/LBQAqXUQ/3fvf09/w/Sdhq+Io1UQoQymR9lh+h7323v0IJKYCCqwKhjUOD+EdD1HWw6GPJsaY1b6tlPQT5/lwRcXNuY6tAadSEkcg7rPXtNp2PYmMXuytjtXnyvxYHkdj1H77EijKA6rgyFj82U8GLep/DGIaDioQGMNw/p97sBzuAObDHVeqVMEeSBAPI4II5NzI5J4wL5otBnhXiVXKt7yi0obMpEqw+66/W/rB3xYFyNLNIamSHu6x8z5cngTJpnlZ47cWBqlIHdLg2734I5H77YIMhw1FirJ8OkkG32lO9zJje/PC5wvdc+uQoyrZh2XqmSCNLgwQRF+hB2M8bemGLP5iBwY0nmLD5wMSZDxWjnCq5mKWYWNNcABXjioNhtv+nI+bylSg3u6ywfssLgjqDyO3HbGeXNPkauNiSqJURO59RZfqP3bAT5l6ALU2jYGRKuCbq6mxB/fXBbvAWe5DD1j+3rhR4pX+IWFgQfssNQF/r/nGFTWwSJky6ZlSaA93W3/hy1mIkaqLk8z8Bv0LYM9h3hcxRaQVZXj4SN0cFTsZKdrYrOWpliVgyQfL0tqBU+oH+uLN7L+KzXVMwPeOytSWvs4BFlqf+oNQWCbg8m4wnMm4tBY3Ukwfw6q9HMZikJMH34GxYFWpvEA3lkcdfd4j8WyVZwx94HqKiTTpISoJLKCCDCuIYGyhulgMEePVlo5rLV206GmjUa2zyDPBhSxv07Y68OoMles70qlVvMlIIpYUT5aZIdpIYMGnfTINgTHn+qWhrNHmu3qvXZGmcakIKmapUiUIywIuRVRdQLeYgzwCSB2AxmLBmfEKyOyGl7wqY1+/anMbeRagAMWsADEwJjGYcs+Rq/D+aKpnOYzQpgi2siQo53uovPNvXA1TN1XFgKa9Wu1uwMD68C2GFXLypVQFvI7HnkXvc9MRUVsIHmG4jY/37diMHFo2NMlyVFR592+85lu4B2AkA2AwS7dY5t+v6/rgekCfKoJYcD87mPrhvQ8KZlBqsFUm29z90R5nPZATgo4pTeyKlkjBbi5F1So8xuSCO55/vxgyh7PF0/nHQjWAn4rXAganaJsgPy4YVszSoKSAqAbvU02P9N1Vuza3/wDx4qHjPtoWLCgNTGxqVATqF7aWJ1AcB/L0pqcdDB0V+/8Ar16ox5ep7bFn97lsnSGgJSS8MdMsRvAGoarcCo3XRviqeMe2ruCuWGi8l3EsYjzAEsNXdi7C0EYUeKTXBzSktMCshYk0idtMmfdE/D90+XpqVaYiPUHHUx9PFcmKWR+RNRzb+895qJqSZZ/N7yRBV5+KRa+4tguvQVl95TBCTDruaLHjqUPB+RuJK9lBuLdR++ME5PMsjahExBBuHU7qw5kcc9jGNFC2RbWNwf3IxtEMgAE6jaNz3HfB1bJBl96lqMwdRk0W+4eWB4I35gg4GfMhQUSQpsSfiaYv0AMfCPmTAOIQZ6xUt5WzHb4asfka/bZu7SGTViSSWJM7z+7RjjTHcH9/XDEN7+xP87YE7Vux6Vuh+1ze7TgugGjWKEEGOhH5225gg74JqUQ4LIIIEsg4HLpyU6ruvpMBsI9NiDuCOD0OC0/kw19cgr+AxIJ/H+H69MU9izkLphnuxuqnnozdug55t8Vn9kPbV6B93XLPRk93pTcss/En3qfzXFfI99Mf4hkkD7fVk/FyafO46BeRwT6H98fphcoKaphJ0z0r2r9jkzC/xOU0ksNcKfLVHLqeG6994NzQKdOCS4I0mCDYlh9k8g2v0+mG3sd7S1cpU938dFjL0yYjrURvsOBedmFjxi7ePeAUPEaK5jLOus/CwkByBdHXdag+oERIgYVHJLC9M+O5coKW6POxmPe/GQr76tgex6H8X1+9iPzI33WFv9/l8jOIM1lnpOUqKVZdwdx07EdCLHjBeUYPC1PhA+Ibqo/UcRwTaLg7L29whrck0SpKCKjj4Oqg30+pG28AxIMAWjX+ywlenK9wf3P0x1nAwaSN9iLiNhHVREfK97Y6Lipv5X4br69/xfX7wEskpKUmoDIA8rdzYA9wJb/pO4vjKbBtrN93r3Hft/tjh3amAsQT5mXgzsCPTzD+qRwca92GBZON1O46kdR+z1MIHUXDBi1msurrJm//AG79+cPvCfGii+4zC+9o8A/En4kPTtPpEma4tSVUMYJJOr8hq+Yb/Xgqg5HlYSP3cHCMkUxkXRYvFPDCiCrRb3tCPi5FyYYcG+9vlOKpmR8ZFxpuh/qW/wDqMP8AKZ+pQbVTIKkKGBEq1hZh9e/Q84nzHhFHNhqmV/l1tPmoE9GU6kPy/wBrTllaW/8AI3kquTrRGnzAkDugJj6X9PTENF2pstYmSrKwcb2Mww+X++O8yNFSDKVFPNrjgjg9/rziDP1jrYfC0kQY0sJ+gn6HtgZFF59r6TilVNF3Qgh1NNmAYHzAW3kHnrgXIZha1CnWexIpTVAGtXptDQRwSoY6h/ziJ4wZkq5qZSiYgNS92wM70yV5vNgcV/2drrSXN5ap/hqfeQYjRYE3B2Vka1/5ZxwusxylCUY8p2jdJ3FSRVs57PZhXZSGeCfN/LbUODJqTtG+22MxfMj43l6aaFqvAZ4mkXJBdiDqcMxseT9NhrGb8VnX+m/+L+gvVAmpjVCqL7dhP+pxBSQA63lVUee9tMn7oncnbGYzHX6LBCacpLzGdTllFpIvHhng5KBwFp041a2AZiOqoJUW5csfwjFH9o/bSkrN/Caq19BqVNQmw32dlJmFlEEXQ4zGY6HSwU22/IyZHSKRmPEHrNNZy1oGwCDjSogKB90ADfA9RCpIO/bGYzHSSpGcLyWbam3vEgwIdW+F1axDDlTsR6EdifEcooCVac+5q6tIPxIyxqQ9dMjzcgjmYzGYHzRHsgEgg7/64MegEUO4mQCFB4OxJ4HYX9NzmMwT5BNUfE3DarGxBQjyshuVI6enY7icdZ7KqFWpTn3TlgNXxIwALIfvAagZG4I2MjGYzEZYGtiQR/p3xyw43B/PGYzFosd011lVN80VBUnZxAZQxn/G03DbbSZuEvfcHeefXvffGYzA0RMwNEEbccGR+hHX/bDBT7+0fzSCegqwCSei1QATOzQefizGYBvawiDMfyx7s7n4m6XkKOw3PU+gJJ9nPH62TqzTIIaA9Np01BwD0PRhcH5jGYzEaTjuRbM9NzGTy/i2WFVJVpKKxHmpuBJptw45kWP4TfHm3iuQfKlqLxq+JoMjT9mOx3vf4Z2xmMxnwSayPH5ILIvZUgbK5xSNJ8ym/SDtI6H9eZGO/wCE8ygGVcmDtsYYxwRyL9icbxmNjdbiat0abNBiQ4lSfLG6DgDqB90/Ig3xzVplCDO4DKwm4Ox4PHYjGYzE4dE8gthrYKLOFURAhiQCR0Bknt6c95WtaDcfpPIxmMwElsWMqraWJBsSR6xwRhfWzRBZqRKsoBsYKkMtwf3v88ZjMZZDkNMv4nR8QK0M0NGZMLSzCL8Z2Cuo/Xb+nmveP+Gvl6xpVwDCqQVM2I+JexIPlP0G+MxmEcSoJ8WW/wBiMwWyrITIp1QUP4ag0x2hk29cKPF1FHP06hANN/I4IsUYQwjnyOw+QxmMxzc22bbsbce+H9ym+IgUKtSiSg93UdPNqJ8rEbosccYzGYzEcn3EN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9574" name="Picture 6" descr="solar-panel-installation"/>
          <p:cNvPicPr>
            <a:picLocks noChangeAspect="1" noChangeArrowheads="1"/>
          </p:cNvPicPr>
          <p:nvPr/>
        </p:nvPicPr>
        <p:blipFill>
          <a:blip r:embed="rId3" cstate="print"/>
          <a:srcRect/>
          <a:stretch>
            <a:fillRect/>
          </a:stretch>
        </p:blipFill>
        <p:spPr bwMode="auto">
          <a:xfrm>
            <a:off x="2590800" y="3352800"/>
            <a:ext cx="4572000" cy="304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384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Chloroplast</a:t>
            </a:r>
            <a:endParaRPr lang="en-US" sz="7200" dirty="0">
              <a:solidFill>
                <a:srgbClr val="FF0000"/>
              </a:solidFill>
              <a:latin typeface="KG Turning Tables"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371600"/>
            <a:ext cx="8305800" cy="1200329"/>
          </a:xfrm>
          <a:prstGeom prst="rect">
            <a:avLst/>
          </a:prstGeom>
          <a:noFill/>
        </p:spPr>
        <p:txBody>
          <a:bodyPr wrap="square" rtlCol="0">
            <a:spAutoFit/>
          </a:bodyPr>
          <a:lstStyle/>
          <a:p>
            <a:pPr algn="ctr"/>
            <a:r>
              <a:rPr lang="en-US" sz="3600" dirty="0" smtClean="0">
                <a:latin typeface="KG Turning Tables" pitchFamily="2" charset="0"/>
              </a:rPr>
              <a:t>Are the basic units or “building blocks” of structure &amp; function in living things</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2" name="AutoShape 4" descr="data:image/jpeg;base64,/9j/4AAQSkZJRgABAQAAAQABAAD/2wCEAAkGBxQTEhUUExQWFRUWFxcYGRgXFxoeIBgcGRgXGR0ZIB4bHCggHBolGxgbIjEiJSkrMC4uGB8zODMsNygtLisBCgoKDg0OGxAQGy8kICQsLCwsLCwsLDQsLDQvLCwsLCwvLCwsLCw0LCwsLCwsLCwsLCw0LCwsLCwsLCwsLCwsLP/AABEIALcBEwMBIgACEQEDEQH/xAAcAAACAgMBAQAAAAAAAAAAAAAEBQMGAAECBwj/xABDEAACAQIFAgMFBgQEBAYDAQABAhEDIQAEEjFBUWEFInEGEzKBkUJSYqGx8BQjcsEz0eHxB0OCkhUkU6Ky0mOTwvL/xAAaAQACAwEBAAAAAAAAAAAAAAACAwABBAUG/8QAMxEAAgIBAwIDBgYABwAAAAAAAAECEQMSITEEURNB8CJhcaHR4RQjMoGRsRVCQ1KSwfH/2gAMAwEAAhEDEQA/AG4yoIxjZQRhl/BFTjYpdcdfxDHpElXI9MQCkRh5WojAD0wJw2M7AcQY44YDBA+f0x0oXoZwVlAZpjEqUhGC1pA44q5c8YmsqjdDTzib3Sm8AYzLZQyJEjFiyuTQgQPqMIyZFEOMbEdPKj7tsOPDqKjgYPXJDAh9osvlqr0HWrUqaRU006DvCRvIWImecZMme0Ojj3CEpDpicgDCLwD2jo5utX9xULIgTylGUoTqsQyg8flhvUN8L5C4CFqRjBmhhbmMyq7sMJ854tws+uGRwuQMslD/ADnjCJ3OEOd9onMhYHphLWrM2Ioxsx9PCPJnlmbJMxWZzLEn54hDRjZGOdGNKoTZvUcdJjFXEi053xLLRwWvYzghcvInfE+VyIY2PyP+eGy+HeWDY4TPKkMjFsr/ALrpHriT+Hmwu3Tp64Z0PCzeRA6zviYeF6FtzvOKeZdy9DK9X+6OMcLQJwxzaoGIUYHZzhqltsA0RjLD7RjGwyDYT645KzjYo9cX8SGzWJ9MaInEqUSdh8ziZKA5OB1JFgoXHLTxg4qvAnElLJM3EYrWlyFQq0YzFrpeC04Eh55vjML/ABMQvCZG/iUGCMRf+Kj7v957ADc4r2bzzMP5KB22lgY72BWPmZ6KcD0qdZ4Z6ot/y6Uaf+owWe/UDuMc/J1OKK9nd/I1Q6fJJ7lmreJuw8lCwAJZv0gXHzj0xXvEfHcwjjTRpMgBLDXcgXJuoAI/qi9xjX8IGlmckb6g72O0yrdhwPXFZ8a8XcVHcp70AFfeOxIKqASbAn7amZ+1jD4+Vu4m/F0+DjK9K702/kXmj7R0WUMEcEiQpUKZidPmIIPcwO+LLlPCzmESoq+5BF1cSfVb7eoE7+qP2BAqUaOYrouooDBmNhD+Y2Nza4PQTi/LW1i2of1Iy/SQMPx9TKatP+DLPFGLqhUvs0nNRj6KB/c4GfwxBU0K6liupQRcwQD9JF++GnjviApUyZA2F/UA/ljyGp7TGl4omkkg1VkbgrVPu9U8GNJI/CMFLNk0tpgLHBtJjH2kq16ZV3JEg+VdQWzMo0kxIJG8XsdiMFeyftYXc0mOqBKsd7G6n0kHtOCPavx1M1SdVpgounW7FQwYt5QF+IyAekRPWKX7GVadHNPUqk6QDTQgWGrQzMRudgLd7dJ0spZVvvyH1MFje2x6zT8Y7YkPvKzA03KhFfUoJGrULGR0I274UGtTgFTqBuCokH54ZezdaajATEYb1GP8uTiZsWRqaTEPslWcZch5Z/fV9R+8RVYSetgL9hhlmazMIFupwJWOipVVbDWfzAJ/M44NcAXueMH0ycsUJNbtL+gM0kskkuLZHWRR1Y9cBP3xJUqE4h9ycbo7cmZyIWF8aCYKTL4Ip5XBOaQNWArSwRl8rqO+GWXykH4Z9cOMvRWLqv0wmeauBsMdle/8MYCYtjdLKwZP0xY68GwGA3y6/aPywtZm+Q3jrgBy9Iu/lXSOSOMHZjOR5Vv3OJEoswgAqv0nHFTJBbXJ6DAuSb3CSaWwK2b07kk4GzGcqMOFHffBNWg34UHU74gXJqTuXODjp5FuxYw6XxJTyjnjDinlugA9BP5nBC+Hk74J5kiLG2JlyI+03yGOly4+ys9zh4nhowQmTAwDzhrGxAMk7bmMTUvCJ4J9cPQqjpjPfjAPNLyDWNeYJlvCgN4Hpg5FVdhiP32OGqDCm5S5GKlwE+8xmBf4odcZgdJeopVWrSX4YLdW46229D+uIFqidOoN1Dx6RqFj6Y4orRLfy85lWJ4NUCe0NfGVfDjUhab0oO7UqyEx0A6nrwJ7YwSwZFymb1mh3B6j061QoukKsioQ4DT9xYM7bnoQBcmK9434PWb3wIX3IYPrBnUjMsp2YtToiCPsm98Xqn4S6LpppA48qsB/2R+uF3iuUraUR0ma1FmCqwb3VNwzWPmI226HFR1Rt15FZNLXI49uPF0yVFKBE1KlMs2kqioAVAGkAyvxAD8JvOEX/Cio1XNVWLsEppalqbQC7QoFOdIACtxvHqa1/wAWs87+IOzAwioimDBCFiL7TqJOKWviz0nV6NQq631COY+u3PXCOkxX0+r/ADSVv/zyAeR6kpcI9x/4q1czSoF1XVRUAnTOpWEj/wDXBE/djobeRZ1YoJUYh6tYBp5BNlWZjSABbHo/s7/xXpvTSnnlFMuI1gFkIsLjdZv1FuML/avwzwyjUy+YoVpBbUKFMCokEnz3PkUEzBJmIAthmHJkj+XNP3BZMcX7cWSeEez61cmlbJVVzMD+ciiHRzvAMlh6/FEiZsspZexNlWfMxFgbCIFy+3lAJPGHfs34LToZtc1l1fzpZUYhPMVYP5D5k0ydJkdiYxL4D434f4jmf5oOXzS1CKes+WqsxovYOTJK2MndtsdfB1rUaaMWTp99iHwF6vvQKZKUwIIboJMnjWSSZHXkDD8eNvlXJX3daR+IFQOYE/MwR6YW+2GYbLuyInu9ZJHcbeU7EdsVZah1apOoHcG8/KDP598NjhlndvZf2Lc44/ey2ZLOrmqzuzPS1DeiwqqH8sEiAxWAZGmbi+Cs7la9AgVVBUmA4Bg/Pg9iAcVUUadaqtSqWVwumVJUG5MsFg6hJ8w+Y5wypVR4cr1aZqNTZgXos+tKupguo65vJB1KQbbnCnKeBqMlsFohlWpD6hTDbG/QiCfTj88OPC8irCTpPzk/riveE+JZfOErQmlXif4aqYZh96mxs43tuI9MSNWIaHBBFp2Yes7/ADv3w1S1rZivDUWWp1XYLPyxzlckFuBfCMeJ1EAOqV4MT8jN/kYOCcv7V6f8WmCOHQmPmDscD4c62CuN7jtcr2+uJPcHgDA+S9oKFQhQ2ljsHET6H4T8jhmzYTLUuUMST4Axk/vH6YwiknSfqcENPTA60SOInFX3JVcENXNsfhQnubYH9zVfdgB0XDEU4uQT3O354IU9oxequCtN8sXUvCRubnvglMgowQWxgJwLk2EoRRpaAGwxv3WI61YgEzsVBE7SQL/XAviHiKUgxY2A3J5krF45GBb7hBbUu+InpDrjnJV1qUhVkBSpJniJncDaOcIB7WUffGmbw2mQLA9yd7DcYp5Ix5ZVDmoBxfELtHQYyh4xQdwlNg0zJHBGw25g32t1IBmFYFqY0QWBYz9kR+pMYNTXkDpBSSdpOM9yTxjXjnjAoBYuSdgJsDceu/0wX/EA83tPzE4JZLdIFxBP4Y/uMZgj3mMweplUj5+zOX927I+pGUwQVuD8jtFwdtiMd+7WpyPeeh8/5fF/8vX4vU/aj2cpZ+kKtEj3gBAYcx9hrHn5g3G5B8or0PduUcMjKYIIBjtvf12IM7Y34cyyK0DONbEuUY0zYiDuASPmDFj0PruCQXedztWi9AU6tVdFIPq94VM1SXAPm+7HOFmToDMOlPURUYgaiN/W+4EmeYve5zO+IB8xXcElS2gLFiiAKPtDpPUYOaUmkBHYu9TxmvVp66eZqBouNQbzdg0zPT6dMVce0uaYaanu3PBqUKTA9m8kj1269RJ4A6yQrHS0RIEqeAb89dj2MgMM7VpHy1AA/wB6LN/kf3vc4pRUJOOm0aYpSV3TEGZ8WFRTTr5HKxwy0HQqR3puLen0O2FzZZVpwKAUzIKsb/8AcSCO84b53JUTTJ16StgCCCL9wCR2/S+F4zLJCsVK9i31Ux+XaDfY4YsclwBPVHzDfZfxutSPuyaiJdlA5mzKCwi4vA5FoODvG/DcrmtTVDVo1BH8wJqESBDhqkk3HQ7cYWZdgvmJ1UmNxJGrruDpf5dNxEu63hH8j3uUc5ikG1OunzUoHwukmRN9Q+7YmCcV+Exr9W/vBeadbDTwjx7TSOWzlVc7SC+RmR0qLAMea+r1me7bYryBCbVqQH4jt2PluPljmkwYWAI3gwCO4tt+yMcVO4Ujhv7MJ/ffGvFhjj2iInNy5H+U8ArtBp+6qSJ/lVVafS9/7YaUfDqwUpUosyHcEBh6/vpecVCiCCCAARddLX9VM2xZfD8+Kh/mTTqf+qsgMf8A8ijY/jX5g74HNGVb7r4fcKDRHmvZum7h3oKQsEMNaOsEkfCRAB5mPTbGZv8A4gUUqpl87lqyKFCjMF9dQXs238ynHJZm33OHNXNVk8pdx21EgjqDMEHqML8zWFSBVSnUAuBUo03/APkp+o/LHPeCWq4s0+JGqaGT0CqCrSda1FtqqXU/hYX0n8Lc4CqUwbodJ5U/Cfmf0a3fjBHhDpRJbK06VJmENTAIV/RQQrHoGE9C04jqZxCTqoqDeQjMsHkQZj0xpxufmJlp8gAjdSNJ5Rp0z87qf3PGHfg3jtSmdDS6j7DHzL/S3I7H5dcL2ek4gK5gfDrUsv8AT5RqX59TA3xrIe6axdu2pR+TBjHzEYdKpR9pC1aexf8ALeI03XUHAAidViJtf54rfivtgPfqlF/KLk6GAJEyCWAhR1npgVYnT7xZ/EGB9DKwR6n54mq5VXUIRTR1IIqKFm0kggkG8md/TnHK6vBPT+X9GaoST5dC+vn6jU4JY3aSCNwenF+R1+eHHs14q4/luSV4kbEyT5ulj6YRHL1VZtCz5mGsmxBJkgiYtsBwb3xD4lm9OqRqeJsTcAjUSODM78n5DiwllxzUp3+/YIuviHtHSolw7LK7Cfije+0zbCij7ayxmy7CREkXMfIxzx3xT0z7OAGDXYQsDVvuDqte8QTffcHupDTIEKqT5RKxpggDkxH0tOGz66d7KgtI08V9p6jhyjFQDd1JWDpYW/MTBi3N8LMz4tUrU3FRvOYTTA4BEjYAH5czfArPTi7BWELE6zY6oKsoIJgWEdiIxClQF+pYGS8Ip+GN5IcFRaCb+WbnCJZpzvci2Gq+OMuXNEabAlhJMExJ38pESCIjUu3KivQ1QQQB5jYlYViLSLExNgBz64zPVBTdquoBRdmmA2uYW6m+k7GJ6mJHVPNMyj4IZQfM8ErDFTsnl810kcCOouc5JN+RLOK2ZFJvIDqMASSSOABaG5vJILWi8WLLePtQplWY61sGkFVUFNTEki1xtPO8HCOo8FStH/FPQeU+aQRpBjyj4bkrxsYqmnyFp1aXWHNiRq8p1GJ38smSnO2KjNp2icjfN+KLVVC5byBiGFywmWBixOoAgXv8sWD2Vd6yTGlZadbeZmJsLdAPTpaMUsVgyEM3uyDIJIDWWGIBIjeJ69QMM8l4hSoafKCZgBn0DX5TzEgTe3aOMPxdROE03uVKKaLx7k8QdxIDEWsbgdcZhblvGlRQuh2gbokL1MDpNvljMdD/ABCHpC/CK54Fmv4as7isDTcy1OBBHBB1QCBAmLxB7O/aj2bpZ6kK1Ej3keVgYDRPkax57SDPcGstlikGk7oe9Msp9QIk95m++C/B/ar3LDXqCGzpochvxKSAVbsR26HAdP1E8crRuzYYyRVPDU9w9Z6lNlbL03szCzsNCrt+KQR0kYXZAI6AEFXA31AapOxkW7H5Hgj0b29ygzdL/wAsAdQplmAjVc6FJifiJ32M23x51Wo+7Yo6OrJ5SCQII4+Hb+2O/iyeJ7XuOZKOnY6o1fdtIDBhYiR8wRp7bYNbMLUZXgkAglZFr77XHf5HcFhlqo/lcFSBAYsNhsGOnaNm4sDaNPGr3bfCQwPJ5+QF7/MHmbvlFMFSaLB4xVoVVUmxHM/kbbfp3whV4lGSRvGoc7FTHTkb23GN1FWoJVBO7LLfUX27bj0mN0K6xoZRp4PmlSfVribxaexvhWLE4bB5MinudmFEgFkO8kQezCLH9g84I8LzbUKgrZdmVhuJFhazCPMn7sYwM7GmfhWDsfMQw+Z/tIPQ4mosT5kgRuNIlfyuP36ulTQpFoXL0c+C9AChm9zR1QtQjdkPDcx/qcVyqCrsrIUcGGVrT2IIsfy9MSoSSCkK4uIAEkcqYs3b6dMP6XiNPOKKWcmnWFqeaCx6LU4I7/pclMZOHvXzX2LlHUVinAkBT3Qn9Lf6+uD8o67ifWb+hEXHf/bGvE/Da+Wf3dbb7LhrMOqkm47bjtjVJ231QeGDWPr+/XDW1JWgFsPsn4npXQy66ZvpJ2/EjRKt+vIOCKmXBX3lImog34an/Wo2/qFj+WEqOdib9JMHuD+/7Ymy+ZZGDK5BHImR2M7jj9xhDj2GWGO9uf38sdfxmoRUDHo4+If2cdifQjbG2anX200qp4sKdQ/hM/y37Hy+m2F2YUoSrAqy7hrEfl+e2LikynsSZmgywwMqTZ12neOCrfhMH5XxLTzQb/Esfvgf/Ifa9Rfc+bAeWrMhJXkQwIkMOhEQR+xGCVoLU/wwFf8A9Mnf+gk3/pa/QvhvxA+AwpMVADQyn4SCP/a39vqJwY1Ty/eA+TL/AJD6j54SZbMNTnYD7SsDBjqOo62I7YLWqHvTJDi+nn/pP2vT4vXfC3HcJMNpVAbgz1I3/wCpZgjv+fGNeIeGJWhjZ1srqT9Jn8j9RgOlVBN/Iw+0LCe4F19V+nOGlCtHxWJG4uGHcCxHcdNpwrNijONSVlwlTKlmcpUXWlXyrKtrUhRoUzpaw0yJFybMd8Q1HdQv/loF1JJUhF+EMIIBnnm9+pf+L1zqA+GJIloHTyvx6GRvPTCqvUmwJRrSxDSoG5KTcETJW15I6+c6jpHGXscGqMhbk8uQ12llSzNp0uIZQDxOtbRpsADsSYK3ibK70qlJiEYEMsTEDzQW0gWAEExJ3tibxHIuzKxMBw2jUkj3mkCfeCZkKTv8/KuJqNOu3uQHI0Rq0N5gCrDnUNFlUpc3WSZOMrpbyCYFR8VZqYqIpqEW/wAJ5IgHTr0mVAlSQRtMRfB1R0p1Cug+8ZftrU53i2mC3flY2jG6+VlXopU/m6mKF9Glp+6BbYnzQZ5NoAGX96CaOaXQzN5NFRQQtvhAkRK2kSeZxXsvdfcrgIzT1ISWZibBVhgwLMJIZSBqjbqojiDcvmazpPuyHgKb1FhbfZMAbEzcWaOBjHyZbTFVwshY0UiGY6/KQByOigCb8Yi8MyiOxYMzPUCggsCbhWgnjZfiUDynoBhe1Eshp5YLUplSgkklkK63mNR8yyFBmwjnjZxQ1UgFTSIMtERABm0xFiJWII22JRtlKZqmqxdGEhkLtqBBIZ4IBki/l1Hzk4NoVqTNK1GuUKgMbRubGS3xQR0vwcXPdfYJcllbNVjf3uXWQDDBgRI5F4OMwuorqEk05O8pP53xmM23YZqfpk3/AIxRH3//ANVT/wCuBqueRj5abtJAnSB2nzEHBFKvRJKq6MRexBttsNjgnKsplo+AFrggSIgSRF2jHUhBOSSs2yk0rZmX8RWiz0ypNFgEIUARpnzC+4JJ7/ngrxvwBM/RFRSoroNOobPHBHQ7jkE+oKfOPCzock3tFyfVrYl8B8bfL1IKTSf4vNcb+YCNwOORjZh6lxla48jNkwJr3lEzGX0MUfWrKYIKiVP/AHfP5yMT02RwEebfC8gegIAPl+sTa1seo+1nszTztMVaRAqaZVuGG+k9vzB+YPldbKNTYpVhGU3BklTv9kG3PfcY72HLHKrRzZxcXTNMvu2gqwYbEt8wZWPUEHoe+JxpqbKoqdLw3oJ+Ltzxex3TqIRoqNMfCwWdN+5BK8x8xeQeK1JVMMG7HUIIOxFjKnrh+pPYXVbmqWZI8pVSvKwLcSCQSD3+sjcoErDI3l4IAEHoY2Mf3icc+8V7EAONmJN/UyL/AIvr1HNOu6NEAcFdIvtbaen9owLRaYWtQvsTq+7Pxenft9OmIcxSL/GCDw5H5N/n+vErsSNSMxHKzdf8x3+sWmH/ABDf4uGjf1/z/wBwKLY58G8aNNP4bNqKuWOwJBan0amQZjtt0IvPXivgQooK1F/fZZ9nAmOzixVh1j1jbCVabDyOIA6kAr3EmY/ffDHwjxN8qSVcPSezpBKVB0IMQw67j0NxpreP8eT+5NnyRZdljlh0sCv6/Xbrgv3kCdxw3I9Y/fTDGp4TRzKmvkAQ63qZcnzJ3Xqv+fXyhKMydgArbQRv2vse2IpKQLTR1UJ2AF+0hv8AI/u2DqHicqKdcMyL8LAgVKXpMak/CflpwuBZtgT1Qyfp+59cce7ETNh0uy/SxH7thmlPkGw/O5AoBUDCpSYwtRAYnowN6b/hP5i+IKYB/f8Abgfl6YzIeINRJKGQwhgwBSoPuuv7+W+GtHKrVvlxpqbmgTJ6k0m3cc6Tf+rFOTjz69eqJV8HDZrUIqydgKn2h0B1HzjsSD0bjEFbLlQCTqU2DLJB7cQfwkA9ucDVN7mDsR/Y9L8HHeXzZSdOxsytcEdCDb67cEYtKuCm+4amaDf4gJ/GLt85gOPW/eBGD6VQqu4ZD0upP5FW+h+WIst4G1YaxNIcrUm3dOSv9UerYZK1HKqTS/ntszBvKvTVHe4gb7McKnKPC/gOMXywLMeGu66lIp09299Yeo2nsRpPpvgOuaFGNANYzKVag1Ip3stmjmDcbwcOaHjIqIVzaLUpTIhQrIdpQjc9Qd+ThN4x4K+lszlai18t9rSJZIvFSmenXYb23xz80WnuaI01sLM/m3qGajAzMS0JHIRogceRhG83wN/CoEcKqh9BXzgiJOrU86iBtIupsJW0apuGnRCg290xlXPYk7+txwxJjGz9wAhp+AkqyX2R+DP2T9GnGXJiU1TLsWUPDqrtSBzMVlJZQFJ1nhnYE7kAamtBjnENDL1mqCuymoUDlw4M0mG/xS7yoUgyQJN8WPJ1iux8oa66TaLHUgupv8SW6gzGIVoV3qzl2ABgmmzwIWx0FRFQkeUmdQ6A7YMmLJFut169eqCTsD8CyVYMWLVfi90oC0jFjD3tzBPxSRINscZTxMJVPvNWoamGkBB8JIcksLkBYW4G2naGPiOoVHdkrrUamimSwUXET5ZiB8W1jsL4HrU6S1azIzI4PnMXGrSbarQRInVHyMHLdt6kETZVqD+8ZCrjWCZmoDLAwstEWA0yJ022xAMqiXy6IyeVCRUFlAOuCQWIEEzIMExvfjO5mkjU2OgBlP8AMky0QBOlSNJDG8Wi8Xw0onWk3iFiNIibaYJ0sAZ8wj9ZF2kRGhWYWApgDrVg/MQL/u++MwmbxXTYAQLCzbCw2ttjWJ4T7Et9y0U8tp4sP3/ecG1qgVVDELqYk3iyD8wWt8sL8zlJgAuYgfEb8A+U9sEVUirC3WmFpqN/h3M73PpcY6UF7Ln+38m6T3UfWxIc3TI8p1z9wFuJ+yD+xgKtXFxoeRBU2BPe5nDIeYDe/UnrHy/2xBm9KiWYLHUjni+MySTGttjb2J8Qu/vnWjTUFiGPA3YNspFpB/2l9qvZulnaYqUWUvEpUW4dd4MbqfqDccg1avSaohVdXmIE6WgrPqAQSB9MQezvtK+SzaZZgzZeoJIYLKN5pdY4tcbn133dPm8NrSZM2PVuyt18k6O1NkbUpgiJIPy3HM7EXGJ6SmNFSAOCSJWeQCZI6rz2MHHqPtT7PJnaQemwDxKMDKsDwY3U/UG45DeS5rKNSZqdRSpU3B479CCNiLERjvYsyyq0c6UXElqZcLEtIiQUBPzBMWm3YyDBwRTrI0KwNvhYnjgEATp9DI4n4SLQqx5Wuhv89tQJ2bi9jseCJWyTC4Eodm2Ft7nYjlTcdxBw1vuBQQajIbBVO8i8yOpnccixx07e8FiQ3KXg/wBI/wD5+nQaosNOmoQReNIkj6wvqJv2PmxzWQJFpHDEn0mBB+RuNjgC0cU6gPlYSOCN1/zH+fE4l90ybxpP3jAYem836TfjHRrlxGrQ+9oAf179z8+TgZKhUlWFpup/t0P7uJGC5K4Ccu5pMKtF2DL92xX1ndePhg7cwbPRzNDxKzaKGc4aBordJtZ/z6T8Iqq0CIendOptHYz+/wAwNGmjGxlvurYH0JFj2j06YBwvfz7l2G56jUpOaVcMrjre3BH3l7j+2OGQzLHS3DdfUC/zj1w48O9pqdZRl8+DpFkriddL+o3LDvfuDaAPG/A62VZf+dRqEaKiXDzttMN068SMXCe+mWz/AL+H0BlHzQIXAMRfvZW+h/OY9MdDMHa4j7OxB6iP3+uG/hPstVqlRU8iNEKRNS/IUfCe5I4kYsVfKZbw/Sah0vB0D46rR6WQdYjtOKnminS3ZIwb3Acj4e+aX/zClHjy1o87Do9P7Yj7Rg7XOCqK5HKGHbVUmPvMvdiARTW/2QT64Q+I+1laoCiH3KNuoPxju+/0I9cJaSTtNt53X/MdsCscpfqdLsgnJLjcf+OeI5hzpqeWm3mVaZlHGwYN/wAz1NwehtgPLVShBBg9vzB69x9RjWT8Q92CkB6bGWVp0kxuvNNr/EL/ACtgj+ADKXolnQXZCP5lOOoFnX8Y25AwaqKpgu3uEgJVWJFNv/Y3p9w9vh7rther1srWDUmak67+n4hswPcXt0GO6NTURHyj93/XDNGBUI41qO9x/SeB2uN7DfCM0A4MUZ6umbqpoo06FRiFcgwjFmH8wcJYmR6bnAnimXq0HKZqmQVEKeQDyjbOkcGQONJw08U8L0ITT84MFjyoOwYSdPrcHgkjGZTxo06QoZlP4ih9xvip96bbrA4+Vr4xShXA675FSEgK0lwBZ1s1PeJ5BiIDWt5TzjozFiNJHxqvlJknzoIKt+JYO8Tvhjm/AT5sxkahr0wCGWP5tKxGl0+0ttwIPSL4XUBqhrUnMgj7Bni/wz0Mr/SMKcbK4N+1mVRqlLMuwSVR5Uq8ltKMIaQFVtBnb+Y2xvgNdOlFp1KchDFQXJ/xBcBoYaQWg7aSL8PMxQFTJAVKekU3ZGjZVeDrgggqNYaNvJa0DFT8Y8LrU6qkydARVqIF1JpEEWdbi1tJEQcc7PBaqbr19x0t6YalSplzqrVFYBoU6JkabBQkKFYX3F0PJxP4dn9dXTSQkA3UH4ZiSbddQAEAaVMmMR+G+GJmdPumNcUy8l4sDubqPKDEaZiR1gPPFfZxUggoamy6lKFrWaQQGsxvHAvJgYck8adPn15FJdhTmvZ9Kjs6qVBJsIFxY2DDkE7fXGYLo+BioNVSqyuSQwG0gkSNKaYMTbrjMD46W2osbZXNvJdqbKqBmJYjgGDEzv1wIaFZblkIYzGkmDcx8W1/lHOGGYqakppB/mNqbqFQ7R3a3G4xNUAK3iOOlo/f+WOpOWiEY993/wBG6K1Sb7bfUWHJO8ama97HTt/RBPzOCshlRSJIAvva57zvzzjtM6l7yAB5l22H2tp+ffHdGrr+GABvJmPkLfnhMpNoNJWSsl7c33/XFO9oMqG8Sohm0g0uev8ANsJ5sPoMXI5SdyxvwSo/9t+OuKl7W5MLm8noGmWAMW+2gv1secVia1EyJ0WT2Wza5I+6Go0mbUQzGVLfaUMbC8kf3w/9pfZ2nm0DrGsDysOQbwYuVJ3G/IvIau/wIHpeOfnhp4V4saJh5NMm/Ve47Y04OpcJciMuBSR51nFqUXNNkCFdwBJE7EMZMEbEGCDjVDNEfF5gYmSbxtfhhNjxMXBjHqvtF4DTztIOhAeJp1BexvB6qeR8xeZ8qzeQei5StCEbrMmPvLHB4JjHfw5lkXvOXKGlklelA1LdTbbneCOGHTncSMZlXJ8sF1O46cTsYPfpvItiOhnFT4RrBEHXseYKjoe5jcYkzIJGpSSki1vKTwQIEnhgAG7GRh/OzBo3VywQSWlZtpuQd43gGOAT1vvjoZlTAIA+658xHY2iO0SOJ2I9CvpnkGxU/wB/nyLg3EHHT0NUGkC8wNIEtPAgDfoQL9jbFNUXyaqu6NJN43JkMD+RH5Y1pD/APNyg3/6eT+vrc4sfhPspVcAVzoQ7KLv8okL052uJAItmR8NoZJPeCKIAj3hPnPEaztP3V5G2FSzqOy5LUWyoeGeydatHvgaZ4tNRuxXj53HQ8XLLe78Nomk9Q01JJhm1MSRcDpvJCjfeMIfE/bRgG/hBETqqGdUcsAd+stMXlQL4qOYzDV2LVXZqh/5jSSezfv62gfDnk/XsuxNcY8Fn8Q9tnvToJ7gH/mWLnuNwB3BJvvgLIePeX3OcBzFBjKtMuh+8jG89j/nhLTU/A4np1HdT0/L9ca/w+jgn/p//AN99vUXw9YYpUl6+ItzY58X8E91T99Tb3+VbZ1F1J4cR/Lba/Mi18K/fSB90bRuv+fr+eJfCfE6uWc1KLyrWdHuGB4qLyL/F34nDhfCqWbmtk5SoAWfKkiT192xsydo5iNpvU4fq47/X6lVfArpry1htPDdo4Pfj9ZFrMrAqSrL8OkwV7qef364G1mSCNLbFCIFuADt6fniWlESbgTCneRvHYc/s4Ig6o1kq3fTSrN9sCEefvgfAx+8BF5IvOCRSZG0upBEGDz0IIswPUd8V9H5mfxf/AGH7+eH2SzkKKTrrQX0k3Un7jfZI6bEzIOM841wHF2TUWIbUDBvftz6iOPqMQZjJpWabU3mY+y0f/A/+3uuDKmX8hdDrTkxBT+scdNQsZ+WBZ39P1t87ThNJh8HHheSfL1DUBanUXYix3G/UH6HDTNJRzhmpFCvNqg+CofxD7J7/AO2BctmbaXGpYt1F/snj027DfHVajaVOpZ3iCJj4hx+YPBOAlBF2dUvCnpLVy9UeVkJUG6n7JjsdQ2xUsurmqWqV1po3AU/HdKhO8CFLWIJDi+5N0yniVRQKJaUchQCAdJMCVna/Hfrir+MaUqVftsAtUU2BUOG002DX0ss+7MXuNuRyeug6ZojTh8DnMUDl6dRvLSIRSx0U/NqDEBiysxJKqB0I5sCJ4R4jUzRYrV1VUM/zWPnMQSNKi+rYBZ2A4IgyfiKVppPSdVGnRpgtrC6JLc/COkj1AwuWoC9U0tNIC6KH0xDSCVZR1X4b3ESBpHHWNtPV+rv5FF9r+KZhTC0XItBABBkTIhTbtxtjMV3L+NUdI94KSvswJptJFtUtTJIb4hc2IvjMYfw7/wBny+5Wob+M5r+dCMVCKqSpG433U9sCUlJA1GWAEs19QBjUJnSeoWP0wXTpHc3LXkjYxMX4vH7GNOkgECCDYyDF7fTY/uPSZZqUnRuhBqO5tMqCQWLN3PI9b/ucH5ehpPl3wuo+IKlmuTMgCYIN9thtv1B9ZH8QY/CoHQt/kN/mcJakxicUNUqgDzQD6777fnfFS9r8+or5WossEYzp4MoY1WE2O5nfD+nFRfPLbfEBG3TnbnCX27pg0KbdHsfVWNvmMSEUpbknJuOwX/F5hzYKgJMAeYj/APkH64Ip5F92Oo+s89rD5RjeXraCJkgiSbxcbj/K++GIzCgTIIO0GZnp1HeMDJ1wgopPlm/AvFDRbSSWpncXlTa4+t8OPaT2fp52kCCA4E06g4n9QeVO/Y4p/ilUu38saDyYHmvwvPqSPTDD2Zzz0GKsS1NiSwY3B6gbA9hYx1GNODPLHvdGfLiU+Dz/AMRyVTL1Gp1FhhuOCOGB5U8Hi4N5x3kHfWBTBctI0hSxPVSo3HUfPcY9g8e8Hy2bpq1Y+VSGDoQGi0gEgi4EQRf1AIhyXhVOkNNGmKCNG4l26WsTfYsbHY8Y7a6tSjdHOeNp0U7Jexuoh6zmkpv7tSGbm2q40ngwTw0ESb34D4F7hGajT9ysQWsah2JJJllEfSQdpwv8W9ostkwSD7+tJEU3mG3h6seU9kE2Ivjz/wAV9ss3XdWFQ0lQgrTpeRUIO9viM8tPOK05cvwJcYl99rfaNMidFKg1Sow1B6vwRF9r1CORIAsdsecZ3xirmnnMuXP2T93soEAD8Nvrv6B4F45Q8Spfw+ZVRWI2Fg5H26f3ag3KepW0jFJ9pvZiplH+/SY+Vxsfwno/68XkAsGmL0yVSBnb3XAtKshBnuGH7/1Gxg2BaUhUANkP0DdlHLdtr7iwI1KqEEVPMD9idu5P2TFrbxB2jG66E+adS7Axt+GOPTbkTvjbdiKomfNADQQQv5i+/wBeNvnfA7AoZ+JT9COh6H/Q9DjvWHs5huH/ALHk+u472A0gNP4xvsh2YcNb7PQjfg84JFHSUwPOsxchftHr6p19CO+N0qpLB0JSopBGkxttoPB7fTeMR1BPnUkxc9Vj0+yO21trY6pLrtYMfkG/+pH7jmNbbkT7FqoZ6jnxpzRFHMLAGYAAV+AtQbA9/wBAIKnxnJVaFTRXXSfsEXBUbEH7Q/O/qMA1awPkMiPtEXJ2lh04HIw48M8cKqMtmkNegY0ifNTmwam39p+l5Rpcd48dvp9Blp8geXqR5juNjwxO36T8oO+DMq3yPI69wf389sd+LeDGkgq0GFfK/fFyp51gfC2wn06xgXION91FyDuI49CbTtfFNqStEWzofUcwUIKsQy8jeTuCOeh9Plgl0SqLaaVQnbZHI6H/AJbX229NsKaVWbkz+Ln54Jq7Adp7Gf0tH+mM7VMabKspZWBVgRIIuLHf/MYkpVSt1MEf3n6i3p2x3RzQKaaoLKux+3T3+E/aX8Jt6b4jzFHQusMHpkiHXab2Ybo3r+eKvuVR3XqKw1SEcbSYUmeCfhPr5b7riL2uoL5ajghNnBsQlaAw/wC1yesoOmEXiOZ1COJv2BH94Nx88OKJ99kQCFeA9MgkgDSZFwbDQ42tbGLqV5j8D3ruUzKUzk67++aroV9MRJbcKxI2tBBBG3yA3i2cWo2plApsyMrgqWUEsCGsdTaVkCYARLAtd0/hy5srXcNTVqapKFdT1V1I1JveMFJKhW1HSPMBecKc9Vr5dWyRKmm5JF1aoQB5SNBsJHQ7dN+NXt1zL1wHuAhKbXSlX08fzlWQLTHuzExMSd8Zgip4Z7w69amfu1KkdP8A0Wj0kx+WMwxTRLfb5Fz/AJ1QfCqAiPNBI7aQdM3HOOa+TckK2pxFrxcWJMQSYMxcb4LQ2k22m+3rx9DiSoARBBJ3HQWkQf74LVTN+m0AUaUWgKJsBb12HbBNFe3P67fs45avI0vANiSIEjk9ztPe+MQsbAWncmO+8TMdj+uCbBomBjbe/p/r3wi9sMwpy4RFJKOCQtwogiZFhcix64Z5zJeYamJB2AlRI6xc2Mbxb6i+KUR/C1FACgITAAgRDccf64uKVpgyumgvwtTXpU3ZyFKglU3sIgtv12g73IwZTpKgIUQBx9Tc7k3/ADwk9kKhNBAokhnEAcST+/8AfF28N8AerdiEQDUSxgATv1I77d8X4Um6XBPEilb5EAJkabkdO/8Ab1w4oeFaiGqQtpjmDsYBGx+0YW1zxh9nquS8PomoWV6kBgI1m5gNoU2WbamIEkDVfHmXjHtnVeVpA0aZm6kazM+aRAU/0jVwWbG7p+h17tfQy5eqa2X3Lpm/FKWW8qiaoBIQQ1VuoUGAhi8fFaVLbYoHjHtXXzEgH3dNpspOppidT2LHqBAPTnCdWIO53mZvPUHrhjpFe4j3x3AsK34l6Vuq/a4vZuvj6eEDBLLKQFlX0niCIvJDDoe35g7QcT5jLCNaG2xndSeGPIPDbHsdoAOOOP3wf30OCMu+iGZoXYWnUDuscr1m3zsXsWmDUUYt5AQwvvERzP2YPPGPSfZn2tp5hRls2QzsNIqGy1T91p+GptD2DcwYOPPs22pSaY0qIJQGSvAYnd16NxMQJBIdO+2+0fe/fTn1wrLijkW4cZOJaPbD2PfKk1KctRm870/wt2/F9eGNby1UrcbbMp6enI/MdQYOL37H+26hf4fOH+Ww0rWNzTHCvPx0+JMkCxtcQ+1HsYaQNfLrqEBjSHm0TfUv306AeokeUKhlcXoyfs+4copq4lWamoGsCZE6Dx+I9V6HmRMW1QLmZs8ss87qeY/y2PY3AqVm1agTq3md+/z/AD/LBQAqXUQ/3fvf09/w/Sdhq+Io1UQoQymR9lh+h7323v0IJKYCCqwKhjUOD+EdD1HWw6GPJsaY1b6tlPQT5/lwRcXNuY6tAadSEkcg7rPXtNp2PYmMXuytjtXnyvxYHkdj1H77EijKA6rgyFj82U8GLep/DGIaDioQGMNw/p97sBzuAObDHVeqVMEeSBAPI4II5NzI5J4wL5otBnhXiVXKt7yi0obMpEqw+66/W/rB3xYFyNLNIamSHu6x8z5cngTJpnlZ47cWBqlIHdLg2734I5H77YIMhw1FirJ8OkkG32lO9zJje/PC5wvdc+uQoyrZh2XqmSCNLgwQRF+hB2M8bemGLP5iBwY0nmLD5wMSZDxWjnCq5mKWYWNNcABXjioNhtv+nI+bylSg3u6ywfssLgjqDyO3HbGeXNPkauNiSqJURO59RZfqP3bAT5l6ALU2jYGRKuCbq6mxB/fXBbvAWe5DD1j+3rhR4pX+IWFgQfssNQF/r/nGFTWwSJky6ZlSaA93W3/hy1mIkaqLk8z8Bv0LYM9h3hcxRaQVZXj4SN0cFTsZKdrYrOWpliVgyQfL0tqBU+oH+uLN7L+KzXVMwPeOytSWvs4BFlqf+oNQWCbg8m4wnMm4tBY3Ukwfw6q9HMZikJMH34GxYFWpvEA3lkcdfd4j8WyVZwx94HqKiTTpISoJLKCCDCuIYGyhulgMEePVlo5rLV206GmjUa2zyDPBhSxv07Y68OoMles70qlVvMlIIpYUT5aZIdpIYMGnfTINgTHn+qWhrNHmu3qvXZGmcakIKmapUiUIywIuRVRdQLeYgzwCSB2AxmLBmfEKyOyGl7wqY1+/anMbeRagAMWsADEwJjGYcs+Rq/D+aKpnOYzQpgi2siQo53uovPNvXA1TN1XFgKa9Wu1uwMD68C2GFXLypVQFvI7HnkXvc9MRUVsIHmG4jY/37diMHFo2NMlyVFR592+85lu4B2AkA2AwS7dY5t+v6/rgekCfKoJYcD87mPrhvQ8KZlBqsFUm29z90R5nPZATgo4pTeyKlkjBbi5F1So8xuSCO55/vxgyh7PF0/nHQjWAn4rXAganaJsgPy4YVszSoKSAqAbvU02P9N1Vuza3/wDx4qHjPtoWLCgNTGxqVATqF7aWJ1AcB/L0pqcdDB0V+/8Ar16ox5ep7bFn97lsnSGgJSS8MdMsRvAGoarcCo3XRviqeMe2ruCuWGi8l3EsYjzAEsNXdi7C0EYUeKTXBzSktMCshYk0idtMmfdE/D90+XpqVaYiPUHHUx9PFcmKWR+RNRzb+895qJqSZZ/N7yRBV5+KRa+4tguvQVl95TBCTDruaLHjqUPB+RuJK9lBuLdR++ME5PMsjahExBBuHU7qw5kcc9jGNFC2RbWNwf3IxtEMgAE6jaNz3HfB1bJBl96lqMwdRk0W+4eWB4I35gg4GfMhQUSQpsSfiaYv0AMfCPmTAOIQZ6xUt5WzHb4asfka/bZu7SGTViSSWJM7z+7RjjTHcH9/XDEN7+xP87YE7Vux6Vuh+1ze7TgugGjWKEEGOhH5225gg74JqUQ4LIIIEsg4HLpyU6ruvpMBsI9NiDuCOD0OC0/kw19cgr+AxIJ/H+H69MU9izkLphnuxuqnnozdug55t8Vn9kPbV6B93XLPRk93pTcss/En3qfzXFfI99Mf4hkkD7fVk/FyafO46BeRwT6H98fphcoKaphJ0z0r2r9jkzC/xOU0ksNcKfLVHLqeG6994NzQKdOCS4I0mCDYlh9k8g2v0+mG3sd7S1cpU938dFjL0yYjrURvsOBedmFjxi7ePeAUPEaK5jLOus/CwkByBdHXdag+oERIgYVHJLC9M+O5coKW6POxmPe/GQr76tgex6H8X1+9iPzI33WFv9/l8jOIM1lnpOUqKVZdwdx07EdCLHjBeUYPC1PhA+Ibqo/UcRwTaLg7L29whrck0SpKCKjj4Oqg30+pG28AxIMAWjX+ywlenK9wf3P0x1nAwaSN9iLiNhHVREfK97Y6Lipv5X4br69/xfX7wEskpKUmoDIA8rdzYA9wJb/pO4vjKbBtrN93r3Hft/tjh3amAsQT5mXgzsCPTzD+qRwca92GBZON1O46kdR+z1MIHUXDBi1msurrJm//AG79+cPvCfGii+4zC+9o8A/En4kPTtPpEma4tSVUMYJJOr8hq+Yb/Xgqg5HlYSP3cHCMkUxkXRYvFPDCiCrRb3tCPi5FyYYcG+9vlOKpmR8ZFxpuh/qW/wDqMP8AKZ+pQbVTIKkKGBEq1hZh9e/Q84nzHhFHNhqmV/l1tPmoE9GU6kPy/wBrTllaW/8AI3kquTrRGnzAkDugJj6X9PTENF2pstYmSrKwcb2Mww+X++O8yNFSDKVFPNrjgjg9/rziDP1jrYfC0kQY0sJ+gn6HtgZFF59r6TilVNF3Qgh1NNmAYHzAW3kHnrgXIZha1CnWexIpTVAGtXptDQRwSoY6h/ziJ4wZkq5qZSiYgNS92wM70yV5vNgcV/2drrSXN5ap/hqfeQYjRYE3B2Vka1/5ZxwusxylCUY8p2jdJ3FSRVs57PZhXZSGeCfN/LbUODJqTtG+22MxfMj43l6aaFqvAZ4mkXJBdiDqcMxseT9NhrGb8VnX+m/+L+gvVAmpjVCqL7dhP+pxBSQA63lVUee9tMn7oncnbGYzHX6LBCacpLzGdTllFpIvHhng5KBwFp041a2AZiOqoJUW5csfwjFH9o/bSkrN/Caq19BqVNQmw32dlJmFlEEXQ4zGY6HSwU22/IyZHSKRmPEHrNNZy1oGwCDjSogKB90ADfA9RCpIO/bGYzHSSpGcLyWbam3vEgwIdW+F1axDDlTsR6EdifEcooCVac+5q6tIPxIyxqQ9dMjzcgjmYzGYHzRHsgEgg7/64MegEUO4mQCFB4OxJ4HYX9NzmMwT5BNUfE3DarGxBQjyshuVI6enY7icdZ7KqFWpTn3TlgNXxIwALIfvAagZG4I2MjGYzEZYGtiQR/p3xyw43B/PGYzFosd011lVN80VBUnZxAZQxn/G03DbbSZuEvfcHeefXvffGYzA0RMwNEEbccGR+hHX/bDBT7+0fzSCegqwCSei1QATOzQefizGYBvawiDMfyx7s7n4m6XkKOw3PU+gJJ9nPH62TqzTIIaA9Np01BwD0PRhcH5jGYzEaTjuRbM9NzGTy/i2WFVJVpKKxHmpuBJptw45kWP4TfHm3iuQfKlqLxq+JoMjT9mOx3vf4Z2xmMxnwSayPH5ILIvZUgbK5xSNJ8ym/SDtI6H9eZGO/wCE8ygGVcmDtsYYxwRyL9icbxmNjdbiat0abNBiQ4lSfLG6DgDqB90/Ig3xzVplCDO4DKwm4Ox4PHYjGYzE4dE8gthrYKLOFURAhiQCR0Bknt6c95WtaDcfpPIxmMwElsWMqraWJBsSR6xwRhfWzRBZqRKsoBsYKkMtwf3v88ZjMZZDkNMv4nR8QK0M0NGZMLSzCL8Z2Cuo/Xb+nmveP+Gvl6xpVwDCqQVM2I+JexIPlP0G+MxmEcSoJ8WW/wBiMwWyrITIp1QUP4ag0x2hk29cKPF1FHP06hANN/I4IsUYQwjnyOw+QxmMxzc22bbsbce+H9ym+IgUKtSiSg93UdPNqJ8rEbosccYzGYzEcn3EN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 name="Picture 2" descr="http://hilladvisory.com/wp-content/uploads/2015/03/Chunk-Blend.jpg"/>
          <p:cNvPicPr>
            <a:picLocks noChangeAspect="1" noChangeArrowheads="1"/>
          </p:cNvPicPr>
          <p:nvPr/>
        </p:nvPicPr>
        <p:blipFill>
          <a:blip r:embed="rId3" cstate="print"/>
          <a:srcRect/>
          <a:stretch>
            <a:fillRect/>
          </a:stretch>
        </p:blipFill>
        <p:spPr bwMode="auto">
          <a:xfrm>
            <a:off x="2057400" y="3048000"/>
            <a:ext cx="5029200" cy="3346767"/>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384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Cells</a:t>
            </a:r>
            <a:endParaRPr lang="en-US" sz="7200" dirty="0">
              <a:solidFill>
                <a:srgbClr val="FF0000"/>
              </a:solidFill>
              <a:latin typeface="KG Turning Tables" pitchFamily="2"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2" name="AutoShape 4" descr="data:image/jpeg;base64,/9j/4AAQSkZJRgABAQAAAQABAAD/2wCEAAkGBxQTEhUUExQWFRUWFxcYGRgXFxoeIBgcGRgXGR0ZIB4bHCggHBolGxgbIjEiJSkrMC4uGB8zODMsNygtLisBCgoKDg0OGxAQGy8kICQsLCwsLCwsLDQsLDQvLCwsLCwvLCwsLCw0LCwsLCwsLCwsLCw0LCwsLCwsLCwsLCwsLP/AABEIALcBEwMBIgACEQEDEQH/xAAcAAACAgMBAQAAAAAAAAAAAAAEBQMGAAECBwj/xABDEAACAQIFAgMFBgQEBAYDAQABAhEDIQAEEjFBUWEFInEGEzKBkUJSYqGx8BQjcsEz0eHxB0OCkhUkU6Ky0mOTwvL/xAAaAQACAwEBAAAAAAAAAAAAAAACAwABBAUG/8QAMxEAAgIBAwIDBgYABwAAAAAAAAECEQMSITEEURNB8CJhcaHR4RQjMoGRsRVCQ1KSwfH/2gAMAwEAAhEDEQA/AG4yoIxjZQRhl/BFTjYpdcdfxDHpElXI9MQCkRh5WojAD0wJw2M7AcQY44YDBA+f0x0oXoZwVlAZpjEqUhGC1pA44q5c8YmsqjdDTzib3Sm8AYzLZQyJEjFiyuTQgQPqMIyZFEOMbEdPKj7tsOPDqKjgYPXJDAh9osvlqr0HWrUqaRU006DvCRvIWImecZMme0Ojj3CEpDpicgDCLwD2jo5utX9xULIgTylGUoTqsQyg8flhvUN8L5C4CFqRjBmhhbmMyq7sMJ854tws+uGRwuQMslD/ADnjCJ3OEOd9onMhYHphLWrM2Ioxsx9PCPJnlmbJMxWZzLEn54hDRjZGOdGNKoTZvUcdJjFXEi053xLLRwWvYzghcvInfE+VyIY2PyP+eGy+HeWDY4TPKkMjFsr/ALrpHriT+Hmwu3Tp64Z0PCzeRA6zviYeF6FtzvOKeZdy9DK9X+6OMcLQJwxzaoGIUYHZzhqltsA0RjLD7RjGwyDYT645KzjYo9cX8SGzWJ9MaInEqUSdh8ziZKA5OB1JFgoXHLTxg4qvAnElLJM3EYrWlyFQq0YzFrpeC04Eh55vjML/ABMQvCZG/iUGCMRf+Kj7v957ADc4r2bzzMP5KB22lgY72BWPmZ6KcD0qdZ4Z6ot/y6Uaf+owWe/UDuMc/J1OKK9nd/I1Q6fJJ7lmreJuw8lCwAJZv0gXHzj0xXvEfHcwjjTRpMgBLDXcgXJuoAI/qi9xjX8IGlmckb6g72O0yrdhwPXFZ8a8XcVHcp70AFfeOxIKqASbAn7amZ+1jD4+Vu4m/F0+DjK9K702/kXmj7R0WUMEcEiQpUKZidPmIIPcwO+LLlPCzmESoq+5BF1cSfVb7eoE7+qP2BAqUaOYrouooDBmNhD+Y2Nza4PQTi/LW1i2of1Iy/SQMPx9TKatP+DLPFGLqhUvs0nNRj6KB/c4GfwxBU0K6liupQRcwQD9JF++GnjviApUyZA2F/UA/ljyGp7TGl4omkkg1VkbgrVPu9U8GNJI/CMFLNk0tpgLHBtJjH2kq16ZV3JEg+VdQWzMo0kxIJG8XsdiMFeyftYXc0mOqBKsd7G6n0kHtOCPavx1M1SdVpgounW7FQwYt5QF+IyAekRPWKX7GVadHNPUqk6QDTQgWGrQzMRudgLd7dJ0spZVvvyH1MFje2x6zT8Y7YkPvKzA03KhFfUoJGrULGR0I274UGtTgFTqBuCokH54ZezdaajATEYb1GP8uTiZsWRqaTEPslWcZch5Z/fV9R+8RVYSetgL9hhlmazMIFupwJWOipVVbDWfzAJ/M44NcAXueMH0ycsUJNbtL+gM0kskkuLZHWRR1Y9cBP3xJUqE4h9ycbo7cmZyIWF8aCYKTL4Ip5XBOaQNWArSwRl8rqO+GWXykH4Z9cOMvRWLqv0wmeauBsMdle/8MYCYtjdLKwZP0xY68GwGA3y6/aPywtZm+Q3jrgBy9Iu/lXSOSOMHZjOR5Vv3OJEoswgAqv0nHFTJBbXJ6DAuSb3CSaWwK2b07kk4GzGcqMOFHffBNWg34UHU74gXJqTuXODjp5FuxYw6XxJTyjnjDinlugA9BP5nBC+Hk74J5kiLG2JlyI+03yGOly4+ys9zh4nhowQmTAwDzhrGxAMk7bmMTUvCJ4J9cPQqjpjPfjAPNLyDWNeYJlvCgN4Hpg5FVdhiP32OGqDCm5S5GKlwE+8xmBf4odcZgdJeopVWrSX4YLdW46229D+uIFqidOoN1Dx6RqFj6Y4orRLfy85lWJ4NUCe0NfGVfDjUhab0oO7UqyEx0A6nrwJ7YwSwZFymb1mh3B6j061QoukKsioQ4DT9xYM7bnoQBcmK9434PWb3wIX3IYPrBnUjMsp2YtToiCPsm98Xqn4S6LpppA48qsB/2R+uF3iuUraUR0ma1FmCqwb3VNwzWPmI226HFR1Rt15FZNLXI49uPF0yVFKBE1KlMs2kqioAVAGkAyvxAD8JvOEX/Cio1XNVWLsEppalqbQC7QoFOdIACtxvHqa1/wAWs87+IOzAwioimDBCFiL7TqJOKWviz0nV6NQq631COY+u3PXCOkxX0+r/ADSVv/zyAeR6kpcI9x/4q1czSoF1XVRUAnTOpWEj/wDXBE/djobeRZ1YoJUYh6tYBp5BNlWZjSABbHo/s7/xXpvTSnnlFMuI1gFkIsLjdZv1FuML/avwzwyjUy+YoVpBbUKFMCokEnz3PkUEzBJmIAthmHJkj+XNP3BZMcX7cWSeEez61cmlbJVVzMD+ciiHRzvAMlh6/FEiZsspZexNlWfMxFgbCIFy+3lAJPGHfs34LToZtc1l1fzpZUYhPMVYP5D5k0ydJkdiYxL4D434f4jmf5oOXzS1CKes+WqsxovYOTJK2MndtsdfB1rUaaMWTp99iHwF6vvQKZKUwIIboJMnjWSSZHXkDD8eNvlXJX3daR+IFQOYE/MwR6YW+2GYbLuyInu9ZJHcbeU7EdsVZah1apOoHcG8/KDP598NjhlndvZf2Lc44/ey2ZLOrmqzuzPS1DeiwqqH8sEiAxWAZGmbi+Cs7la9AgVVBUmA4Bg/Pg9iAcVUUadaqtSqWVwumVJUG5MsFg6hJ8w+Y5wypVR4cr1aZqNTZgXos+tKupguo65vJB1KQbbnCnKeBqMlsFohlWpD6hTDbG/QiCfTj88OPC8irCTpPzk/riveE+JZfOErQmlXif4aqYZh96mxs43tuI9MSNWIaHBBFp2Yes7/ADv3w1S1rZivDUWWp1XYLPyxzlckFuBfCMeJ1EAOqV4MT8jN/kYOCcv7V6f8WmCOHQmPmDscD4c62CuN7jtcr2+uJPcHgDA+S9oKFQhQ2ljsHET6H4T8jhmzYTLUuUMST4Axk/vH6YwiknSfqcENPTA60SOInFX3JVcENXNsfhQnubYH9zVfdgB0XDEU4uQT3O354IU9oxequCtN8sXUvCRubnvglMgowQWxgJwLk2EoRRpaAGwxv3WI61YgEzsVBE7SQL/XAviHiKUgxY2A3J5krF45GBb7hBbUu+InpDrjnJV1qUhVkBSpJniJncDaOcIB7WUffGmbw2mQLA9yd7DcYp5Ix5ZVDmoBxfELtHQYyh4xQdwlNg0zJHBGw25g32t1IBmFYFqY0QWBYz9kR+pMYNTXkDpBSSdpOM9yTxjXjnjAoBYuSdgJsDceu/0wX/EA83tPzE4JZLdIFxBP4Y/uMZgj3mMweplUj5+zOX927I+pGUwQVuD8jtFwdtiMd+7WpyPeeh8/5fF/8vX4vU/aj2cpZ+kKtEj3gBAYcx9hrHn5g3G5B8or0PduUcMjKYIIBjtvf12IM7Y34cyyK0DONbEuUY0zYiDuASPmDFj0PruCQXedztWi9AU6tVdFIPq94VM1SXAPm+7HOFmToDMOlPURUYgaiN/W+4EmeYve5zO+IB8xXcElS2gLFiiAKPtDpPUYOaUmkBHYu9TxmvVp66eZqBouNQbzdg0zPT6dMVce0uaYaanu3PBqUKTA9m8kj1269RJ4A6yQrHS0RIEqeAb89dj2MgMM7VpHy1AA/wB6LN/kf3vc4pRUJOOm0aYpSV3TEGZ8WFRTTr5HKxwy0HQqR3puLen0O2FzZZVpwKAUzIKsb/8AcSCO84b53JUTTJ16StgCCCL9wCR2/S+F4zLJCsVK9i31Ux+XaDfY4YsclwBPVHzDfZfxutSPuyaiJdlA5mzKCwi4vA5FoODvG/DcrmtTVDVo1BH8wJqESBDhqkk3HQ7cYWZdgvmJ1UmNxJGrruDpf5dNxEu63hH8j3uUc5ikG1OunzUoHwukmRN9Q+7YmCcV+Exr9W/vBeadbDTwjx7TSOWzlVc7SC+RmR0qLAMea+r1me7bYryBCbVqQH4jt2PluPljmkwYWAI3gwCO4tt+yMcVO4Ujhv7MJ/ffGvFhjj2iInNy5H+U8ArtBp+6qSJ/lVVafS9/7YaUfDqwUpUosyHcEBh6/vpecVCiCCCAARddLX9VM2xZfD8+Kh/mTTqf+qsgMf8A8ijY/jX5g74HNGVb7r4fcKDRHmvZum7h3oKQsEMNaOsEkfCRAB5mPTbGZv8A4gUUqpl87lqyKFCjMF9dQXs238ynHJZm33OHNXNVk8pdx21EgjqDMEHqML8zWFSBVSnUAuBUo03/APkp+o/LHPeCWq4s0+JGqaGT0CqCrSda1FtqqXU/hYX0n8Lc4CqUwbodJ5U/Cfmf0a3fjBHhDpRJbK06VJmENTAIV/RQQrHoGE9C04jqZxCTqoqDeQjMsHkQZj0xpxufmJlp8gAjdSNJ5Rp0z87qf3PGHfg3jtSmdDS6j7DHzL/S3I7H5dcL2ek4gK5gfDrUsv8AT5RqX59TA3xrIe6axdu2pR+TBjHzEYdKpR9pC1aexf8ALeI03XUHAAidViJtf54rfivtgPfqlF/KLk6GAJEyCWAhR1npgVYnT7xZ/EGB9DKwR6n54mq5VXUIRTR1IIqKFm0kggkG8md/TnHK6vBPT+X9GaoST5dC+vn6jU4JY3aSCNwenF+R1+eHHs14q4/luSV4kbEyT5ulj6YRHL1VZtCz5mGsmxBJkgiYtsBwb3xD4lm9OqRqeJsTcAjUSODM78n5DiwllxzUp3+/YIuviHtHSolw7LK7Cfije+0zbCij7ayxmy7CREkXMfIxzx3xT0z7OAGDXYQsDVvuDqte8QTffcHupDTIEKqT5RKxpggDkxH0tOGz66d7KgtI08V9p6jhyjFQDd1JWDpYW/MTBi3N8LMz4tUrU3FRvOYTTA4BEjYAH5czfArPTi7BWELE6zY6oKsoIJgWEdiIxClQF+pYGS8Ip+GN5IcFRaCb+WbnCJZpzvci2Gq+OMuXNEabAlhJMExJ38pESCIjUu3KivQ1QQQB5jYlYViLSLExNgBz64zPVBTdquoBRdmmA2uYW6m+k7GJ6mJHVPNMyj4IZQfM8ErDFTsnl810kcCOouc5JN+RLOK2ZFJvIDqMASSSOABaG5vJILWi8WLLePtQplWY61sGkFVUFNTEki1xtPO8HCOo8FStH/FPQeU+aQRpBjyj4bkrxsYqmnyFp1aXWHNiRq8p1GJ38smSnO2KjNp2icjfN+KLVVC5byBiGFywmWBixOoAgXv8sWD2Vd6yTGlZadbeZmJsLdAPTpaMUsVgyEM3uyDIJIDWWGIBIjeJ69QMM8l4hSoafKCZgBn0DX5TzEgTe3aOMPxdROE03uVKKaLx7k8QdxIDEWsbgdcZhblvGlRQuh2gbokL1MDpNvljMdD/ABCHpC/CK54Fmv4as7isDTcy1OBBHBB1QCBAmLxB7O/aj2bpZ6kK1Ej3keVgYDRPkax57SDPcGstlikGk7oe9Msp9QIk95m++C/B/ar3LDXqCGzpochvxKSAVbsR26HAdP1E8crRuzYYyRVPDU9w9Z6lNlbL03szCzsNCrt+KQR0kYXZAI6AEFXA31AapOxkW7H5Hgj0b29ygzdL/wAsAdQplmAjVc6FJifiJ32M23x51Wo+7Yo6OrJ5SCQII4+Hb+2O/iyeJ7XuOZKOnY6o1fdtIDBhYiR8wRp7bYNbMLUZXgkAglZFr77XHf5HcFhlqo/lcFSBAYsNhsGOnaNm4sDaNPGr3bfCQwPJ5+QF7/MHmbvlFMFSaLB4xVoVVUmxHM/kbbfp3whV4lGSRvGoc7FTHTkb23GN1FWoJVBO7LLfUX27bj0mN0K6xoZRp4PmlSfVribxaexvhWLE4bB5MinudmFEgFkO8kQezCLH9g84I8LzbUKgrZdmVhuJFhazCPMn7sYwM7GmfhWDsfMQw+Z/tIPQ4mosT5kgRuNIlfyuP36ulTQpFoXL0c+C9AChm9zR1QtQjdkPDcx/qcVyqCrsrIUcGGVrT2IIsfy9MSoSSCkK4uIAEkcqYs3b6dMP6XiNPOKKWcmnWFqeaCx6LU4I7/pclMZOHvXzX2LlHUVinAkBT3Qn9Lf6+uD8o67ifWb+hEXHf/bGvE/Da+Wf3dbb7LhrMOqkm47bjtjVJ231QeGDWPr+/XDW1JWgFsPsn4npXQy66ZvpJ2/EjRKt+vIOCKmXBX3lImog34an/Wo2/qFj+WEqOdib9JMHuD+/7Ymy+ZZGDK5BHImR2M7jj9xhDj2GWGO9uf38sdfxmoRUDHo4+If2cdifQjbG2anX200qp4sKdQ/hM/y37Hy+m2F2YUoSrAqy7hrEfl+e2LikynsSZmgywwMqTZ12neOCrfhMH5XxLTzQb/Esfvgf/Ifa9Rfc+bAeWrMhJXkQwIkMOhEQR+xGCVoLU/wwFf8A9Mnf+gk3/pa/QvhvxA+AwpMVADQyn4SCP/a39vqJwY1Ty/eA+TL/AJD6j54SZbMNTnYD7SsDBjqOo62I7YLWqHvTJDi+nn/pP2vT4vXfC3HcJMNpVAbgz1I3/wCpZgjv+fGNeIeGJWhjZ1srqT9Jn8j9RgOlVBN/Iw+0LCe4F19V+nOGlCtHxWJG4uGHcCxHcdNpwrNijONSVlwlTKlmcpUXWlXyrKtrUhRoUzpaw0yJFybMd8Q1HdQv/loF1JJUhF+EMIIBnnm9+pf+L1zqA+GJIloHTyvx6GRvPTCqvUmwJRrSxDSoG5KTcETJW15I6+c6jpHGXscGqMhbk8uQ12llSzNp0uIZQDxOtbRpsADsSYK3ibK70qlJiEYEMsTEDzQW0gWAEExJ3tibxHIuzKxMBw2jUkj3mkCfeCZkKTv8/KuJqNOu3uQHI0Rq0N5gCrDnUNFlUpc3WSZOMrpbyCYFR8VZqYqIpqEW/wAJ5IgHTr0mVAlSQRtMRfB1R0p1Cug+8ZftrU53i2mC3flY2jG6+VlXopU/m6mKF9Glp+6BbYnzQZ5NoAGX96CaOaXQzN5NFRQQtvhAkRK2kSeZxXsvdfcrgIzT1ISWZibBVhgwLMJIZSBqjbqojiDcvmazpPuyHgKb1FhbfZMAbEzcWaOBjHyZbTFVwshY0UiGY6/KQByOigCb8Yi8MyiOxYMzPUCggsCbhWgnjZfiUDynoBhe1Eshp5YLUplSgkklkK63mNR8yyFBmwjnjZxQ1UgFTSIMtERABm0xFiJWII22JRtlKZqmqxdGEhkLtqBBIZ4IBki/l1Hzk4NoVqTNK1GuUKgMbRubGS3xQR0vwcXPdfYJcllbNVjf3uXWQDDBgRI5F4OMwuorqEk05O8pP53xmM23YZqfpk3/AIxRH3//ANVT/wCuBqueRj5abtJAnSB2nzEHBFKvRJKq6MRexBttsNjgnKsplo+AFrggSIgSRF2jHUhBOSSs2yk0rZmX8RWiz0ypNFgEIUARpnzC+4JJ7/ngrxvwBM/RFRSoroNOobPHBHQ7jkE+oKfOPCzock3tFyfVrYl8B8bfL1IKTSf4vNcb+YCNwOORjZh6lxla48jNkwJr3lEzGX0MUfWrKYIKiVP/AHfP5yMT02RwEebfC8gegIAPl+sTa1seo+1nszTztMVaRAqaZVuGG+k9vzB+YPldbKNTYpVhGU3BklTv9kG3PfcY72HLHKrRzZxcXTNMvu2gqwYbEt8wZWPUEHoe+JxpqbKoqdLw3oJ+Ltzxex3TqIRoqNMfCwWdN+5BK8x8xeQeK1JVMMG7HUIIOxFjKnrh+pPYXVbmqWZI8pVSvKwLcSCQSD3+sjcoErDI3l4IAEHoY2Mf3icc+8V7EAONmJN/UyL/AIvr1HNOu6NEAcFdIvtbaen9owLRaYWtQvsTq+7Pxenft9OmIcxSL/GCDw5H5N/n+vErsSNSMxHKzdf8x3+sWmH/ABDf4uGjf1/z/wBwKLY58G8aNNP4bNqKuWOwJBan0amQZjtt0IvPXivgQooK1F/fZZ9nAmOzixVh1j1jbCVabDyOIA6kAr3EmY/ffDHwjxN8qSVcPSezpBKVB0IMQw67j0NxpreP8eT+5NnyRZdljlh0sCv6/Xbrgv3kCdxw3I9Y/fTDGp4TRzKmvkAQ63qZcnzJ3Xqv+fXyhKMydgArbQRv2vse2IpKQLTR1UJ2AF+0hv8AI/u2DqHicqKdcMyL8LAgVKXpMak/CflpwuBZtgT1Qyfp+59cce7ETNh0uy/SxH7thmlPkGw/O5AoBUDCpSYwtRAYnowN6b/hP5i+IKYB/f8Abgfl6YzIeINRJKGQwhgwBSoPuuv7+W+GtHKrVvlxpqbmgTJ6k0m3cc6Tf+rFOTjz69eqJV8HDZrUIqydgKn2h0B1HzjsSD0bjEFbLlQCTqU2DLJB7cQfwkA9ucDVN7mDsR/Y9L8HHeXzZSdOxsytcEdCDb67cEYtKuCm+4amaDf4gJ/GLt85gOPW/eBGD6VQqu4ZD0upP5FW+h+WIst4G1YaxNIcrUm3dOSv9UerYZK1HKqTS/ntszBvKvTVHe4gb7McKnKPC/gOMXywLMeGu66lIp09299Yeo2nsRpPpvgOuaFGNANYzKVag1Ip3stmjmDcbwcOaHjIqIVzaLUpTIhQrIdpQjc9Qd+ThN4x4K+lszlai18t9rSJZIvFSmenXYb23xz80WnuaI01sLM/m3qGajAzMS0JHIRogceRhG83wN/CoEcKqh9BXzgiJOrU86iBtIupsJW0apuGnRCg290xlXPYk7+txwxJjGz9wAhp+AkqyX2R+DP2T9GnGXJiU1TLsWUPDqrtSBzMVlJZQFJ1nhnYE7kAamtBjnENDL1mqCuymoUDlw4M0mG/xS7yoUgyQJN8WPJ1iux8oa66TaLHUgupv8SW6gzGIVoV3qzl2ABgmmzwIWx0FRFQkeUmdQ6A7YMmLJFut169eqCTsD8CyVYMWLVfi90oC0jFjD3tzBPxSRINscZTxMJVPvNWoamGkBB8JIcksLkBYW4G2naGPiOoVHdkrrUamimSwUXET5ZiB8W1jsL4HrU6S1azIzI4PnMXGrSbarQRInVHyMHLdt6kETZVqD+8ZCrjWCZmoDLAwstEWA0yJ022xAMqiXy6IyeVCRUFlAOuCQWIEEzIMExvfjO5mkjU2OgBlP8AMky0QBOlSNJDG8Wi8Xw0onWk3iFiNIibaYJ0sAZ8wj9ZF2kRGhWYWApgDrVg/MQL/u++MwmbxXTYAQLCzbCw2ttjWJ4T7Et9y0U8tp4sP3/ecG1qgVVDELqYk3iyD8wWt8sL8zlJgAuYgfEb8A+U9sEVUirC3WmFpqN/h3M73PpcY6UF7Ln+38m6T3UfWxIc3TI8p1z9wFuJ+yD+xgKtXFxoeRBU2BPe5nDIeYDe/UnrHy/2xBm9KiWYLHUjni+MySTGttjb2J8Qu/vnWjTUFiGPA3YNspFpB/2l9qvZulnaYqUWUvEpUW4dd4MbqfqDccg1avSaohVdXmIE6WgrPqAQSB9MQezvtK+SzaZZgzZeoJIYLKN5pdY4tcbn133dPm8NrSZM2PVuyt18k6O1NkbUpgiJIPy3HM7EXGJ6SmNFSAOCSJWeQCZI6rz2MHHqPtT7PJnaQemwDxKMDKsDwY3U/UG45DeS5rKNSZqdRSpU3B479CCNiLERjvYsyyq0c6UXElqZcLEtIiQUBPzBMWm3YyDBwRTrI0KwNvhYnjgEATp9DI4n4SLQqx5Wuhv89tQJ2bi9jseCJWyTC4Eodm2Ft7nYjlTcdxBw1vuBQQajIbBVO8i8yOpnccixx07e8FiQ3KXg/wBI/wD5+nQaosNOmoQReNIkj6wvqJv2PmxzWQJFpHDEn0mBB+RuNjgC0cU6gPlYSOCN1/zH+fE4l90ybxpP3jAYem836TfjHRrlxGrQ+9oAf179z8+TgZKhUlWFpup/t0P7uJGC5K4Ccu5pMKtF2DL92xX1ndePhg7cwbPRzNDxKzaKGc4aBordJtZ/z6T8Iqq0CIendOptHYz+/wAwNGmjGxlvurYH0JFj2j06YBwvfz7l2G56jUpOaVcMrjre3BH3l7j+2OGQzLHS3DdfUC/zj1w48O9pqdZRl8+DpFkriddL+o3LDvfuDaAPG/A62VZf+dRqEaKiXDzttMN068SMXCe+mWz/AL+H0BlHzQIXAMRfvZW+h/OY9MdDMHa4j7OxB6iP3+uG/hPstVqlRU8iNEKRNS/IUfCe5I4kYsVfKZbw/Sah0vB0D46rR6WQdYjtOKnminS3ZIwb3Acj4e+aX/zClHjy1o87Do9P7Yj7Rg7XOCqK5HKGHbVUmPvMvdiARTW/2QT64Q+I+1laoCiH3KNuoPxju+/0I9cJaSTtNt53X/MdsCscpfqdLsgnJLjcf+OeI5hzpqeWm3mVaZlHGwYN/wAz1NwehtgPLVShBBg9vzB69x9RjWT8Q92CkB6bGWVp0kxuvNNr/EL/ACtgj+ADKXolnQXZCP5lOOoFnX8Y25AwaqKpgu3uEgJVWJFNv/Y3p9w9vh7rther1srWDUmak67+n4hswPcXt0GO6NTURHyj93/XDNGBUI41qO9x/SeB2uN7DfCM0A4MUZ6umbqpoo06FRiFcgwjFmH8wcJYmR6bnAnimXq0HKZqmQVEKeQDyjbOkcGQONJw08U8L0ITT84MFjyoOwYSdPrcHgkjGZTxo06QoZlP4ih9xvip96bbrA4+Vr4xShXA675FSEgK0lwBZ1s1PeJ5BiIDWt5TzjozFiNJHxqvlJknzoIKt+JYO8Tvhjm/AT5sxkahr0wCGWP5tKxGl0+0ttwIPSL4XUBqhrUnMgj7Bni/wz0Mr/SMKcbK4N+1mVRqlLMuwSVR5Uq8ltKMIaQFVtBnb+Y2xvgNdOlFp1KchDFQXJ/xBcBoYaQWg7aSL8PMxQFTJAVKekU3ZGjZVeDrgggqNYaNvJa0DFT8Y8LrU6qkydARVqIF1JpEEWdbi1tJEQcc7PBaqbr19x0t6YalSplzqrVFYBoU6JkabBQkKFYX3F0PJxP4dn9dXTSQkA3UH4ZiSbddQAEAaVMmMR+G+GJmdPumNcUy8l4sDubqPKDEaZiR1gPPFfZxUggoamy6lKFrWaQQGsxvHAvJgYck8adPn15FJdhTmvZ9Kjs6qVBJsIFxY2DDkE7fXGYLo+BioNVSqyuSQwG0gkSNKaYMTbrjMD46W2osbZXNvJdqbKqBmJYjgGDEzv1wIaFZblkIYzGkmDcx8W1/lHOGGYqakppB/mNqbqFQ7R3a3G4xNUAK3iOOlo/f+WOpOWiEY993/wBG6K1Sb7bfUWHJO8ama97HTt/RBPzOCshlRSJIAvva57zvzzjtM6l7yAB5l22H2tp+ffHdGrr+GABvJmPkLfnhMpNoNJWSsl7c33/XFO9oMqG8Sohm0g0uev8ANsJ5sPoMXI5SdyxvwSo/9t+OuKl7W5MLm8noGmWAMW+2gv1secVia1EyJ0WT2Wza5I+6Go0mbUQzGVLfaUMbC8kf3w/9pfZ2nm0DrGsDysOQbwYuVJ3G/IvIau/wIHpeOfnhp4V4saJh5NMm/Ve47Y04OpcJciMuBSR51nFqUXNNkCFdwBJE7EMZMEbEGCDjVDNEfF5gYmSbxtfhhNjxMXBjHqvtF4DTztIOhAeJp1BexvB6qeR8xeZ8qzeQei5StCEbrMmPvLHB4JjHfw5lkXvOXKGlklelA1LdTbbneCOGHTncSMZlXJ8sF1O46cTsYPfpvItiOhnFT4RrBEHXseYKjoe5jcYkzIJGpSSki1vKTwQIEnhgAG7GRh/OzBo3VywQSWlZtpuQd43gGOAT1vvjoZlTAIA+658xHY2iO0SOJ2I9CvpnkGxU/wB/nyLg3EHHT0NUGkC8wNIEtPAgDfoQL9jbFNUXyaqu6NJN43JkMD+RH5Y1pD/APNyg3/6eT+vrc4sfhPspVcAVzoQ7KLv8okL052uJAItmR8NoZJPeCKIAj3hPnPEaztP3V5G2FSzqOy5LUWyoeGeydatHvgaZ4tNRuxXj53HQ8XLLe78Nomk9Q01JJhm1MSRcDpvJCjfeMIfE/bRgG/hBETqqGdUcsAd+stMXlQL4qOYzDV2LVXZqh/5jSSezfv62gfDnk/XsuxNcY8Fn8Q9tnvToJ7gH/mWLnuNwB3BJvvgLIePeX3OcBzFBjKtMuh+8jG89j/nhLTU/A4np1HdT0/L9ca/w+jgn/p//AN99vUXw9YYpUl6+ItzY58X8E91T99Tb3+VbZ1F1J4cR/Lba/Mi18K/fSB90bRuv+fr+eJfCfE6uWc1KLyrWdHuGB4qLyL/F34nDhfCqWbmtk5SoAWfKkiT192xsydo5iNpvU4fq47/X6lVfArpry1htPDdo4Pfj9ZFrMrAqSrL8OkwV7qef364G1mSCNLbFCIFuADt6fniWlESbgTCneRvHYc/s4Ig6o1kq3fTSrN9sCEefvgfAx+8BF5IvOCRSZG0upBEGDz0IIswPUd8V9H5mfxf/AGH7+eH2SzkKKTrrQX0k3Un7jfZI6bEzIOM841wHF2TUWIbUDBvftz6iOPqMQZjJpWabU3mY+y0f/A/+3uuDKmX8hdDrTkxBT+scdNQsZ+WBZ39P1t87ThNJh8HHheSfL1DUBanUXYix3G/UH6HDTNJRzhmpFCvNqg+CofxD7J7/AO2BctmbaXGpYt1F/snj027DfHVajaVOpZ3iCJj4hx+YPBOAlBF2dUvCnpLVy9UeVkJUG6n7JjsdQ2xUsurmqWqV1po3AU/HdKhO8CFLWIJDi+5N0yniVRQKJaUchQCAdJMCVna/Hfrir+MaUqVftsAtUU2BUOG002DX0ss+7MXuNuRyeug6ZojTh8DnMUDl6dRvLSIRSx0U/NqDEBiysxJKqB0I5sCJ4R4jUzRYrV1VUM/zWPnMQSNKi+rYBZ2A4IgyfiKVppPSdVGnRpgtrC6JLc/COkj1AwuWoC9U0tNIC6KH0xDSCVZR1X4b3ESBpHHWNtPV+rv5FF9r+KZhTC0XItBABBkTIhTbtxtjMV3L+NUdI94KSvswJptJFtUtTJIb4hc2IvjMYfw7/wBny+5Wob+M5r+dCMVCKqSpG433U9sCUlJA1GWAEs19QBjUJnSeoWP0wXTpHc3LXkjYxMX4vH7GNOkgECCDYyDF7fTY/uPSZZqUnRuhBqO5tMqCQWLN3PI9b/ucH5ehpPl3wuo+IKlmuTMgCYIN9thtv1B9ZH8QY/CoHQt/kN/mcJakxicUNUqgDzQD6777fnfFS9r8+or5WossEYzp4MoY1WE2O5nfD+nFRfPLbfEBG3TnbnCX27pg0KbdHsfVWNvmMSEUpbknJuOwX/F5hzYKgJMAeYj/APkH64Ip5F92Oo+s89rD5RjeXraCJkgiSbxcbj/K++GIzCgTIIO0GZnp1HeMDJ1wgopPlm/AvFDRbSSWpncXlTa4+t8OPaT2fp52kCCA4E06g4n9QeVO/Y4p/ilUu38saDyYHmvwvPqSPTDD2Zzz0GKsS1NiSwY3B6gbA9hYx1GNODPLHvdGfLiU+Dz/AMRyVTL1Gp1FhhuOCOGB5U8Hi4N5x3kHfWBTBctI0hSxPVSo3HUfPcY9g8e8Hy2bpq1Y+VSGDoQGi0gEgi4EQRf1AIhyXhVOkNNGmKCNG4l26WsTfYsbHY8Y7a6tSjdHOeNp0U7Jexuoh6zmkpv7tSGbm2q40ngwTw0ESb34D4F7hGajT9ysQWsah2JJJllEfSQdpwv8W9ostkwSD7+tJEU3mG3h6seU9kE2Ivjz/wAV9ss3XdWFQ0lQgrTpeRUIO9viM8tPOK05cvwJcYl99rfaNMidFKg1Sow1B6vwRF9r1CORIAsdsecZ3xirmnnMuXP2T93soEAD8Nvrv6B4F45Q8Spfw+ZVRWI2Fg5H26f3ag3KepW0jFJ9pvZiplH+/SY+Vxsfwno/68XkAsGmL0yVSBnb3XAtKshBnuGH7/1Gxg2BaUhUANkP0DdlHLdtr7iwI1KqEEVPMD9idu5P2TFrbxB2jG66E+adS7Axt+GOPTbkTvjbdiKomfNADQQQv5i+/wBeNvnfA7AoZ+JT9COh6H/Q9DjvWHs5huH/ALHk+u472A0gNP4xvsh2YcNb7PQjfg84JFHSUwPOsxchftHr6p19CO+N0qpLB0JSopBGkxttoPB7fTeMR1BPnUkxc9Vj0+yO21trY6pLrtYMfkG/+pH7jmNbbkT7FqoZ6jnxpzRFHMLAGYAAV+AtQbA9/wBAIKnxnJVaFTRXXSfsEXBUbEH7Q/O/qMA1awPkMiPtEXJ2lh04HIw48M8cKqMtmkNegY0ifNTmwam39p+l5Rpcd48dvp9Blp8geXqR5juNjwxO36T8oO+DMq3yPI69wf389sd+LeDGkgq0GFfK/fFyp51gfC2wn06xgXION91FyDuI49CbTtfFNqStEWzofUcwUIKsQy8jeTuCOeh9Plgl0SqLaaVQnbZHI6H/AJbX229NsKaVWbkz+Ln54Jq7Adp7Gf0tH+mM7VMabKspZWBVgRIIuLHf/MYkpVSt1MEf3n6i3p2x3RzQKaaoLKux+3T3+E/aX8Jt6b4jzFHQusMHpkiHXab2Ybo3r+eKvuVR3XqKw1SEcbSYUmeCfhPr5b7riL2uoL5ajghNnBsQlaAw/wC1yesoOmEXiOZ1COJv2BH94Nx88OKJ99kQCFeA9MgkgDSZFwbDQ42tbGLqV5j8D3ruUzKUzk67++aroV9MRJbcKxI2tBBBG3yA3i2cWo2plApsyMrgqWUEsCGsdTaVkCYARLAtd0/hy5srXcNTVqapKFdT1V1I1JveMFJKhW1HSPMBecKc9Vr5dWyRKmm5JF1aoQB5SNBsJHQ7dN+NXt1zL1wHuAhKbXSlX08fzlWQLTHuzExMSd8Zgip4Z7w69amfu1KkdP8A0Wj0kx+WMwxTRLfb5Fz/AJ1QfCqAiPNBI7aQdM3HOOa+TckK2pxFrxcWJMQSYMxcb4LQ2k22m+3rx9DiSoARBBJ3HQWkQf74LVTN+m0AUaUWgKJsBb12HbBNFe3P67fs45avI0vANiSIEjk9ztPe+MQsbAWncmO+8TMdj+uCbBomBjbe/p/r3wi9sMwpy4RFJKOCQtwogiZFhcix64Z5zJeYamJB2AlRI6xc2Mbxb6i+KUR/C1FACgITAAgRDccf64uKVpgyumgvwtTXpU3ZyFKglU3sIgtv12g73IwZTpKgIUQBx9Tc7k3/ADwk9kKhNBAokhnEAcST+/8AfF28N8AerdiEQDUSxgATv1I77d8X4Um6XBPEilb5EAJkabkdO/8Ab1w4oeFaiGqQtpjmDsYBGx+0YW1zxh9nquS8PomoWV6kBgI1m5gNoU2WbamIEkDVfHmXjHtnVeVpA0aZm6kazM+aRAU/0jVwWbG7p+h17tfQy5eqa2X3Lpm/FKWW8qiaoBIQQ1VuoUGAhi8fFaVLbYoHjHtXXzEgH3dNpspOppidT2LHqBAPTnCdWIO53mZvPUHrhjpFe4j3x3AsK34l6Vuq/a4vZuvj6eEDBLLKQFlX0niCIvJDDoe35g7QcT5jLCNaG2xndSeGPIPDbHsdoAOOOP3wf30OCMu+iGZoXYWnUDuscr1m3zsXsWmDUUYt5AQwvvERzP2YPPGPSfZn2tp5hRls2QzsNIqGy1T91p+GptD2DcwYOPPs22pSaY0qIJQGSvAYnd16NxMQJBIdO+2+0fe/fTn1wrLijkW4cZOJaPbD2PfKk1KctRm870/wt2/F9eGNby1UrcbbMp6enI/MdQYOL37H+26hf4fOH+Ww0rWNzTHCvPx0+JMkCxtcQ+1HsYaQNfLrqEBjSHm0TfUv306AeokeUKhlcXoyfs+4copq4lWamoGsCZE6Dx+I9V6HmRMW1QLmZs8ss87qeY/y2PY3AqVm1agTq3md+/z/AD/LBQAqXUQ/3fvf09/w/Sdhq+Io1UQoQymR9lh+h7323v0IJKYCCqwKhjUOD+EdD1HWw6GPJsaY1b6tlPQT5/lwRcXNuY6tAadSEkcg7rPXtNp2PYmMXuytjtXnyvxYHkdj1H77EijKA6rgyFj82U8GLep/DGIaDioQGMNw/p97sBzuAObDHVeqVMEeSBAPI4II5NzI5J4wL5otBnhXiVXKt7yi0obMpEqw+66/W/rB3xYFyNLNIamSHu6x8z5cngTJpnlZ47cWBqlIHdLg2734I5H77YIMhw1FirJ8OkkG32lO9zJje/PC5wvdc+uQoyrZh2XqmSCNLgwQRF+hB2M8bemGLP5iBwY0nmLD5wMSZDxWjnCq5mKWYWNNcABXjioNhtv+nI+bylSg3u6ywfssLgjqDyO3HbGeXNPkauNiSqJURO59RZfqP3bAT5l6ALU2jYGRKuCbq6mxB/fXBbvAWe5DD1j+3rhR4pX+IWFgQfssNQF/r/nGFTWwSJky6ZlSaA93W3/hy1mIkaqLk8z8Bv0LYM9h3hcxRaQVZXj4SN0cFTsZKdrYrOWpliVgyQfL0tqBU+oH+uLN7L+KzXVMwPeOytSWvs4BFlqf+oNQWCbg8m4wnMm4tBY3Ukwfw6q9HMZikJMH34GxYFWpvEA3lkcdfd4j8WyVZwx94HqKiTTpISoJLKCCDCuIYGyhulgMEePVlo5rLV206GmjUa2zyDPBhSxv07Y68OoMles70qlVvMlIIpYUT5aZIdpIYMGnfTINgTHn+qWhrNHmu3qvXZGmcakIKmapUiUIywIuRVRdQLeYgzwCSB2AxmLBmfEKyOyGl7wqY1+/anMbeRagAMWsADEwJjGYcs+Rq/D+aKpnOYzQpgi2siQo53uovPNvXA1TN1XFgKa9Wu1uwMD68C2GFXLypVQFvI7HnkXvc9MRUVsIHmG4jY/37diMHFo2NMlyVFR592+85lu4B2AkA2AwS7dY5t+v6/rgekCfKoJYcD87mPrhvQ8KZlBqsFUm29z90R5nPZATgo4pTeyKlkjBbi5F1So8xuSCO55/vxgyh7PF0/nHQjWAn4rXAganaJsgPy4YVszSoKSAqAbvU02P9N1Vuza3/wDx4qHjPtoWLCgNTGxqVATqF7aWJ1AcB/L0pqcdDB0V+/8Ar16ox5ep7bFn97lsnSGgJSS8MdMsRvAGoarcCo3XRviqeMe2ruCuWGi8l3EsYjzAEsNXdi7C0EYUeKTXBzSktMCshYk0idtMmfdE/D90+XpqVaYiPUHHUx9PFcmKWR+RNRzb+895qJqSZZ/N7yRBV5+KRa+4tguvQVl95TBCTDruaLHjqUPB+RuJK9lBuLdR++ME5PMsjahExBBuHU7qw5kcc9jGNFC2RbWNwf3IxtEMgAE6jaNz3HfB1bJBl96lqMwdRk0W+4eWB4I35gg4GfMhQUSQpsSfiaYv0AMfCPmTAOIQZ6xUt5WzHb4asfka/bZu7SGTViSSWJM7z+7RjjTHcH9/XDEN7+xP87YE7Vux6Vuh+1ze7TgugGjWKEEGOhH5225gg74JqUQ4LIIIEsg4HLpyU6ruvpMBsI9NiDuCOD0OC0/kw19cgr+AxIJ/H+H69MU9izkLphnuxuqnnozdug55t8Vn9kPbV6B93XLPRk93pTcss/En3qfzXFfI99Mf4hkkD7fVk/FyafO46BeRwT6H98fphcoKaphJ0z0r2r9jkzC/xOU0ksNcKfLVHLqeG6994NzQKdOCS4I0mCDYlh9k8g2v0+mG3sd7S1cpU938dFjL0yYjrURvsOBedmFjxi7ePeAUPEaK5jLOus/CwkByBdHXdag+oERIgYVHJLC9M+O5coKW6POxmPe/GQr76tgex6H8X1+9iPzI33WFv9/l8jOIM1lnpOUqKVZdwdx07EdCLHjBeUYPC1PhA+Ibqo/UcRwTaLg7L29whrck0SpKCKjj4Oqg30+pG28AxIMAWjX+ywlenK9wf3P0x1nAwaSN9iLiNhHVREfK97Y6Lipv5X4br69/xfX7wEskpKUmoDIA8rdzYA9wJb/pO4vjKbBtrN93r3Hft/tjh3amAsQT5mXgzsCPTzD+qRwca92GBZON1O46kdR+z1MIHUXDBi1msurrJm//AG79+cPvCfGii+4zC+9o8A/En4kPTtPpEma4tSVUMYJJOr8hq+Yb/Xgqg5HlYSP3cHCMkUxkXRYvFPDCiCrRb3tCPi5FyYYcG+9vlOKpmR8ZFxpuh/qW/wDqMP8AKZ+pQbVTIKkKGBEq1hZh9e/Q84nzHhFHNhqmV/l1tPmoE9GU6kPy/wBrTllaW/8AI3kquTrRGnzAkDugJj6X9PTENF2pstYmSrKwcb2Mww+X++O8yNFSDKVFPNrjgjg9/rziDP1jrYfC0kQY0sJ+gn6HtgZFF59r6TilVNF3Qgh1NNmAYHzAW3kHnrgXIZha1CnWexIpTVAGtXptDQRwSoY6h/ziJ4wZkq5qZSiYgNS92wM70yV5vNgcV/2drrSXN5ap/hqfeQYjRYE3B2Vka1/5ZxwusxylCUY8p2jdJ3FSRVs57PZhXZSGeCfN/LbUODJqTtG+22MxfMj43l6aaFqvAZ4mkXJBdiDqcMxseT9NhrGb8VnX+m/+L+gvVAmpjVCqL7dhP+pxBSQA63lVUee9tMn7oncnbGYzHX6LBCacpLzGdTllFpIvHhng5KBwFp041a2AZiOqoJUW5csfwjFH9o/bSkrN/Caq19BqVNQmw32dlJmFlEEXQ4zGY6HSwU22/IyZHSKRmPEHrNNZy1oGwCDjSogKB90ADfA9RCpIO/bGYzHSSpGcLyWbam3vEgwIdW+F1axDDlTsR6EdifEcooCVac+5q6tIPxIyxqQ9dMjzcgjmYzGYHzRHsgEgg7/64MegEUO4mQCFB4OxJ4HYX9NzmMwT5BNUfE3DarGxBQjyshuVI6enY7icdZ7KqFWpTn3TlgNXxIwALIfvAagZG4I2MjGYzEZYGtiQR/p3xyw43B/PGYzFosd011lVN80VBUnZxAZQxn/G03DbbSZuEvfcHeefXvffGYzA0RMwNEEbccGR+hHX/bDBT7+0fzSCegqwCSei1QATOzQefizGYBvawiDMfyx7s7n4m6XkKOw3PU+gJJ9nPH62TqzTIIaA9Np01BwD0PRhcH5jGYzEaTjuRbM9NzGTy/i2WFVJVpKKxHmpuBJptw45kWP4TfHm3iuQfKlqLxq+JoMjT9mOx3vf4Z2xmMxnwSayPH5ILIvZUgbK5xSNJ8ym/SDtI6H9eZGO/wCE8ygGVcmDtsYYxwRyL9icbxmNjdbiat0abNBiQ4lSfLG6DgDqB90/Ig3xzVplCDO4DKwm4Ox4PHYjGYzE4dE8gthrYKLOFURAhiQCR0Bknt6c95WtaDcfpPIxmMwElsWMqraWJBsSR6xwRhfWzRBZqRKsoBsYKkMtwf3v88ZjMZZDkNMv4nR8QK0M0NGZMLSzCL8Z2Cuo/Xb+nmveP+Gvl6xpVwDCqQVM2I+JexIPlP0G+MxmEcSoJ8WW/wBiMwWyrITIp1QUP4ag0x2hk29cKPF1FHP06hANN/I4IsUYQwjnyOw+QxmMxzc22bbsbce+H9ym+IgUKtSiSg93UdPNqJ8rEbosccYzGYzEcn3EN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3666"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3667" name="Picture 3" descr="C:\Users\Robyn G\Desktop\download.jpg"/>
          <p:cNvPicPr>
            <a:picLocks noChangeAspect="1" noChangeArrowheads="1"/>
          </p:cNvPicPr>
          <p:nvPr/>
        </p:nvPicPr>
        <p:blipFill>
          <a:blip r:embed="rId3" cstate="print"/>
          <a:srcRect/>
          <a:stretch>
            <a:fillRect/>
          </a:stretch>
        </p:blipFill>
        <p:spPr bwMode="auto">
          <a:xfrm>
            <a:off x="2895600" y="1752601"/>
            <a:ext cx="3429000" cy="398951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4384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Vacuole</a:t>
            </a:r>
            <a:endParaRPr lang="en-US" sz="7200" dirty="0">
              <a:solidFill>
                <a:srgbClr val="FF0000"/>
              </a:solidFill>
              <a:latin typeface="KG Turning Tables" pitchFamily="2"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457200" y="1524001"/>
            <a:ext cx="8305800" cy="646331"/>
          </a:xfrm>
          <a:prstGeom prst="rect">
            <a:avLst/>
          </a:prstGeom>
          <a:noFill/>
        </p:spPr>
        <p:txBody>
          <a:bodyPr wrap="square" rtlCol="0">
            <a:spAutoFit/>
          </a:bodyPr>
          <a:lstStyle/>
          <a:p>
            <a:pPr algn="ctr"/>
            <a:r>
              <a:rPr lang="en-US" sz="3600" dirty="0" smtClean="0">
                <a:latin typeface="KG Turning Tables" pitchFamily="2" charset="0"/>
              </a:rPr>
              <a:t>Are found ONLY in plant cells</a:t>
            </a:r>
            <a:endParaRPr lang="en-US" sz="3600" dirty="0">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2" name="AutoShape 4" descr="data:image/jpeg;base64,/9j/4AAQSkZJRgABAQAAAQABAAD/2wCEAAkGBxQTEhUUExQWFRUWFxcYGRgXFxoeIBgcGRgXGR0ZIB4bHCggHBolGxgbIjEiJSkrMC4uGB8zODMsNygtLisBCgoKDg0OGxAQGy8kICQsLCwsLCwsLDQsLDQvLCwsLCwvLCwsLCw0LCwsLCwsLCwsLCw0LCwsLCwsLCwsLCwsLP/AABEIALcBEwMBIgACEQEDEQH/xAAcAAACAgMBAQAAAAAAAAAAAAAEBQMGAAECBwj/xABDEAACAQIFAgMFBgQEBAYDAQABAhEDIQAEEjFBUWEFInEGEzKBkUJSYqGx8BQjcsEz0eHxB0OCkhUkU6Ky0mOTwvL/xAAaAQACAwEBAAAAAAAAAAAAAAACAwABBAUG/8QAMxEAAgIBAwIDBgYABwAAAAAAAAECEQMSITEEURNB8CJhcaHR4RQjMoGRsRVCQ1KSwfH/2gAMAwEAAhEDEQA/AG4yoIxjZQRhl/BFTjYpdcdfxDHpElXI9MQCkRh5WojAD0wJw2M7AcQY44YDBA+f0x0oXoZwVlAZpjEqUhGC1pA44q5c8YmsqjdDTzib3Sm8AYzLZQyJEjFiyuTQgQPqMIyZFEOMbEdPKj7tsOPDqKjgYPXJDAh9osvlqr0HWrUqaRU006DvCRvIWImecZMme0Ojj3CEpDpicgDCLwD2jo5utX9xULIgTylGUoTqsQyg8flhvUN8L5C4CFqRjBmhhbmMyq7sMJ854tws+uGRwuQMslD/ADnjCJ3OEOd9onMhYHphLWrM2Ioxsx9PCPJnlmbJMxWZzLEn54hDRjZGOdGNKoTZvUcdJjFXEi053xLLRwWvYzghcvInfE+VyIY2PyP+eGy+HeWDY4TPKkMjFsr/ALrpHriT+Hmwu3Tp64Z0PCzeRA6zviYeF6FtzvOKeZdy9DK9X+6OMcLQJwxzaoGIUYHZzhqltsA0RjLD7RjGwyDYT645KzjYo9cX8SGzWJ9MaInEqUSdh8ziZKA5OB1JFgoXHLTxg4qvAnElLJM3EYrWlyFQq0YzFrpeC04Eh55vjML/ABMQvCZG/iUGCMRf+Kj7v957ADc4r2bzzMP5KB22lgY72BWPmZ6KcD0qdZ4Z6ot/y6Uaf+owWe/UDuMc/J1OKK9nd/I1Q6fJJ7lmreJuw8lCwAJZv0gXHzj0xXvEfHcwjjTRpMgBLDXcgXJuoAI/qi9xjX8IGlmckb6g72O0yrdhwPXFZ8a8XcVHcp70AFfeOxIKqASbAn7amZ+1jD4+Vu4m/F0+DjK9K702/kXmj7R0WUMEcEiQpUKZidPmIIPcwO+LLlPCzmESoq+5BF1cSfVb7eoE7+qP2BAqUaOYrouooDBmNhD+Y2Nza4PQTi/LW1i2of1Iy/SQMPx9TKatP+DLPFGLqhUvs0nNRj6KB/c4GfwxBU0K6liupQRcwQD9JF++GnjviApUyZA2F/UA/ljyGp7TGl4omkkg1VkbgrVPu9U8GNJI/CMFLNk0tpgLHBtJjH2kq16ZV3JEg+VdQWzMo0kxIJG8XsdiMFeyftYXc0mOqBKsd7G6n0kHtOCPavx1M1SdVpgounW7FQwYt5QF+IyAekRPWKX7GVadHNPUqk6QDTQgWGrQzMRudgLd7dJ0spZVvvyH1MFje2x6zT8Y7YkPvKzA03KhFfUoJGrULGR0I274UGtTgFTqBuCokH54ZezdaajATEYb1GP8uTiZsWRqaTEPslWcZch5Z/fV9R+8RVYSetgL9hhlmazMIFupwJWOipVVbDWfzAJ/M44NcAXueMH0ycsUJNbtL+gM0kskkuLZHWRR1Y9cBP3xJUqE4h9ycbo7cmZyIWF8aCYKTL4Ip5XBOaQNWArSwRl8rqO+GWXykH4Z9cOMvRWLqv0wmeauBsMdle/8MYCYtjdLKwZP0xY68GwGA3y6/aPywtZm+Q3jrgBy9Iu/lXSOSOMHZjOR5Vv3OJEoswgAqv0nHFTJBbXJ6DAuSb3CSaWwK2b07kk4GzGcqMOFHffBNWg34UHU74gXJqTuXODjp5FuxYw6XxJTyjnjDinlugA9BP5nBC+Hk74J5kiLG2JlyI+03yGOly4+ys9zh4nhowQmTAwDzhrGxAMk7bmMTUvCJ4J9cPQqjpjPfjAPNLyDWNeYJlvCgN4Hpg5FVdhiP32OGqDCm5S5GKlwE+8xmBf4odcZgdJeopVWrSX4YLdW46229D+uIFqidOoN1Dx6RqFj6Y4orRLfy85lWJ4NUCe0NfGVfDjUhab0oO7UqyEx0A6nrwJ7YwSwZFymb1mh3B6j061QoukKsioQ4DT9xYM7bnoQBcmK9434PWb3wIX3IYPrBnUjMsp2YtToiCPsm98Xqn4S6LpppA48qsB/2R+uF3iuUraUR0ma1FmCqwb3VNwzWPmI226HFR1Rt15FZNLXI49uPF0yVFKBE1KlMs2kqioAVAGkAyvxAD8JvOEX/Cio1XNVWLsEppalqbQC7QoFOdIACtxvHqa1/wAWs87+IOzAwioimDBCFiL7TqJOKWviz0nV6NQq631COY+u3PXCOkxX0+r/ADSVv/zyAeR6kpcI9x/4q1czSoF1XVRUAnTOpWEj/wDXBE/djobeRZ1YoJUYh6tYBp5BNlWZjSABbHo/s7/xXpvTSnnlFMuI1gFkIsLjdZv1FuML/avwzwyjUy+YoVpBbUKFMCokEnz3PkUEzBJmIAthmHJkj+XNP3BZMcX7cWSeEez61cmlbJVVzMD+ciiHRzvAMlh6/FEiZsspZexNlWfMxFgbCIFy+3lAJPGHfs34LToZtc1l1fzpZUYhPMVYP5D5k0ydJkdiYxL4D434f4jmf5oOXzS1CKes+WqsxovYOTJK2MndtsdfB1rUaaMWTp99iHwF6vvQKZKUwIIboJMnjWSSZHXkDD8eNvlXJX3daR+IFQOYE/MwR6YW+2GYbLuyInu9ZJHcbeU7EdsVZah1apOoHcG8/KDP598NjhlndvZf2Lc44/ey2ZLOrmqzuzPS1DeiwqqH8sEiAxWAZGmbi+Cs7la9AgVVBUmA4Bg/Pg9iAcVUUadaqtSqWVwumVJUG5MsFg6hJ8w+Y5wypVR4cr1aZqNTZgXos+tKupguo65vJB1KQbbnCnKeBqMlsFohlWpD6hTDbG/QiCfTj88OPC8irCTpPzk/riveE+JZfOErQmlXif4aqYZh96mxs43tuI9MSNWIaHBBFp2Yes7/ADv3w1S1rZivDUWWp1XYLPyxzlckFuBfCMeJ1EAOqV4MT8jN/kYOCcv7V6f8WmCOHQmPmDscD4c62CuN7jtcr2+uJPcHgDA+S9oKFQhQ2ljsHET6H4T8jhmzYTLUuUMST4Axk/vH6YwiknSfqcENPTA60SOInFX3JVcENXNsfhQnubYH9zVfdgB0XDEU4uQT3O354IU9oxequCtN8sXUvCRubnvglMgowQWxgJwLk2EoRRpaAGwxv3WI61YgEzsVBE7SQL/XAviHiKUgxY2A3J5krF45GBb7hBbUu+InpDrjnJV1qUhVkBSpJniJncDaOcIB7WUffGmbw2mQLA9yd7DcYp5Ix5ZVDmoBxfELtHQYyh4xQdwlNg0zJHBGw25g32t1IBmFYFqY0QWBYz9kR+pMYNTXkDpBSSdpOM9yTxjXjnjAoBYuSdgJsDceu/0wX/EA83tPzE4JZLdIFxBP4Y/uMZgj3mMweplUj5+zOX927I+pGUwQVuD8jtFwdtiMd+7WpyPeeh8/5fF/8vX4vU/aj2cpZ+kKtEj3gBAYcx9hrHn5g3G5B8or0PduUcMjKYIIBjtvf12IM7Y34cyyK0DONbEuUY0zYiDuASPmDFj0PruCQXedztWi9AU6tVdFIPq94VM1SXAPm+7HOFmToDMOlPURUYgaiN/W+4EmeYve5zO+IB8xXcElS2gLFiiAKPtDpPUYOaUmkBHYu9TxmvVp66eZqBouNQbzdg0zPT6dMVce0uaYaanu3PBqUKTA9m8kj1269RJ4A6yQrHS0RIEqeAb89dj2MgMM7VpHy1AA/wB6LN/kf3vc4pRUJOOm0aYpSV3TEGZ8WFRTTr5HKxwy0HQqR3puLen0O2FzZZVpwKAUzIKsb/8AcSCO84b53JUTTJ16StgCCCL9wCR2/S+F4zLJCsVK9i31Ux+XaDfY4YsclwBPVHzDfZfxutSPuyaiJdlA5mzKCwi4vA5FoODvG/DcrmtTVDVo1BH8wJqESBDhqkk3HQ7cYWZdgvmJ1UmNxJGrruDpf5dNxEu63hH8j3uUc5ikG1OunzUoHwukmRN9Q+7YmCcV+Exr9W/vBeadbDTwjx7TSOWzlVc7SC+RmR0qLAMea+r1me7bYryBCbVqQH4jt2PluPljmkwYWAI3gwCO4tt+yMcVO4Ujhv7MJ/ffGvFhjj2iInNy5H+U8ArtBp+6qSJ/lVVafS9/7YaUfDqwUpUosyHcEBh6/vpecVCiCCCAARddLX9VM2xZfD8+Kh/mTTqf+qsgMf8A8ijY/jX5g74HNGVb7r4fcKDRHmvZum7h3oKQsEMNaOsEkfCRAB5mPTbGZv8A4gUUqpl87lqyKFCjMF9dQXs238ynHJZm33OHNXNVk8pdx21EgjqDMEHqML8zWFSBVSnUAuBUo03/APkp+o/LHPeCWq4s0+JGqaGT0CqCrSda1FtqqXU/hYX0n8Lc4CqUwbodJ5U/Cfmf0a3fjBHhDpRJbK06VJmENTAIV/RQQrHoGE9C04jqZxCTqoqDeQjMsHkQZj0xpxufmJlp8gAjdSNJ5Rp0z87qf3PGHfg3jtSmdDS6j7DHzL/S3I7H5dcL2ek4gK5gfDrUsv8AT5RqX59TA3xrIe6axdu2pR+TBjHzEYdKpR9pC1aexf8ALeI03XUHAAidViJtf54rfivtgPfqlF/KLk6GAJEyCWAhR1npgVYnT7xZ/EGB9DKwR6n54mq5VXUIRTR1IIqKFm0kggkG8md/TnHK6vBPT+X9GaoST5dC+vn6jU4JY3aSCNwenF+R1+eHHs14q4/luSV4kbEyT5ulj6YRHL1VZtCz5mGsmxBJkgiYtsBwb3xD4lm9OqRqeJsTcAjUSODM78n5DiwllxzUp3+/YIuviHtHSolw7LK7Cfije+0zbCij7ayxmy7CREkXMfIxzx3xT0z7OAGDXYQsDVvuDqte8QTffcHupDTIEKqT5RKxpggDkxH0tOGz66d7KgtI08V9p6jhyjFQDd1JWDpYW/MTBi3N8LMz4tUrU3FRvOYTTA4BEjYAH5czfArPTi7BWELE6zY6oKsoIJgWEdiIxClQF+pYGS8Ip+GN5IcFRaCb+WbnCJZpzvci2Gq+OMuXNEabAlhJMExJ38pESCIjUu3KivQ1QQQB5jYlYViLSLExNgBz64zPVBTdquoBRdmmA2uYW6m+k7GJ6mJHVPNMyj4IZQfM8ErDFTsnl810kcCOouc5JN+RLOK2ZFJvIDqMASSSOABaG5vJILWi8WLLePtQplWY61sGkFVUFNTEki1xtPO8HCOo8FStH/FPQeU+aQRpBjyj4bkrxsYqmnyFp1aXWHNiRq8p1GJ38smSnO2KjNp2icjfN+KLVVC5byBiGFywmWBixOoAgXv8sWD2Vd6yTGlZadbeZmJsLdAPTpaMUsVgyEM3uyDIJIDWWGIBIjeJ69QMM8l4hSoafKCZgBn0DX5TzEgTe3aOMPxdROE03uVKKaLx7k8QdxIDEWsbgdcZhblvGlRQuh2gbokL1MDpNvljMdD/ABCHpC/CK54Fmv4as7isDTcy1OBBHBB1QCBAmLxB7O/aj2bpZ6kK1Ej3keVgYDRPkax57SDPcGstlikGk7oe9Msp9QIk95m++C/B/ar3LDXqCGzpochvxKSAVbsR26HAdP1E8crRuzYYyRVPDU9w9Z6lNlbL03szCzsNCrt+KQR0kYXZAI6AEFXA31AapOxkW7H5Hgj0b29ygzdL/wAsAdQplmAjVc6FJifiJ32M23x51Wo+7Yo6OrJ5SCQII4+Hb+2O/iyeJ7XuOZKOnY6o1fdtIDBhYiR8wRp7bYNbMLUZXgkAglZFr77XHf5HcFhlqo/lcFSBAYsNhsGOnaNm4sDaNPGr3bfCQwPJ5+QF7/MHmbvlFMFSaLB4xVoVVUmxHM/kbbfp3whV4lGSRvGoc7FTHTkb23GN1FWoJVBO7LLfUX27bj0mN0K6xoZRp4PmlSfVribxaexvhWLE4bB5MinudmFEgFkO8kQezCLH9g84I8LzbUKgrZdmVhuJFhazCPMn7sYwM7GmfhWDsfMQw+Z/tIPQ4mosT5kgRuNIlfyuP36ulTQpFoXL0c+C9AChm9zR1QtQjdkPDcx/qcVyqCrsrIUcGGVrT2IIsfy9MSoSSCkK4uIAEkcqYs3b6dMP6XiNPOKKWcmnWFqeaCx6LU4I7/pclMZOHvXzX2LlHUVinAkBT3Qn9Lf6+uD8o67ifWb+hEXHf/bGvE/Da+Wf3dbb7LhrMOqkm47bjtjVJ231QeGDWPr+/XDW1JWgFsPsn4npXQy66ZvpJ2/EjRKt+vIOCKmXBX3lImog34an/Wo2/qFj+WEqOdib9JMHuD+/7Ymy+ZZGDK5BHImR2M7jj9xhDj2GWGO9uf38sdfxmoRUDHo4+If2cdifQjbG2anX200qp4sKdQ/hM/y37Hy+m2F2YUoSrAqy7hrEfl+e2LikynsSZmgywwMqTZ12neOCrfhMH5XxLTzQb/Esfvgf/Ifa9Rfc+bAeWrMhJXkQwIkMOhEQR+xGCVoLU/wwFf8A9Mnf+gk3/pa/QvhvxA+AwpMVADQyn4SCP/a39vqJwY1Ty/eA+TL/AJD6j54SZbMNTnYD7SsDBjqOo62I7YLWqHvTJDi+nn/pP2vT4vXfC3HcJMNpVAbgz1I3/wCpZgjv+fGNeIeGJWhjZ1srqT9Jn8j9RgOlVBN/Iw+0LCe4F19V+nOGlCtHxWJG4uGHcCxHcdNpwrNijONSVlwlTKlmcpUXWlXyrKtrUhRoUzpaw0yJFybMd8Q1HdQv/loF1JJUhF+EMIIBnnm9+pf+L1zqA+GJIloHTyvx6GRvPTCqvUmwJRrSxDSoG5KTcETJW15I6+c6jpHGXscGqMhbk8uQ12llSzNp0uIZQDxOtbRpsADsSYK3ibK70qlJiEYEMsTEDzQW0gWAEExJ3tibxHIuzKxMBw2jUkj3mkCfeCZkKTv8/KuJqNOu3uQHI0Rq0N5gCrDnUNFlUpc3WSZOMrpbyCYFR8VZqYqIpqEW/wAJ5IgHTr0mVAlSQRtMRfB1R0p1Cug+8ZftrU53i2mC3flY2jG6+VlXopU/m6mKF9Glp+6BbYnzQZ5NoAGX96CaOaXQzN5NFRQQtvhAkRK2kSeZxXsvdfcrgIzT1ISWZibBVhgwLMJIZSBqjbqojiDcvmazpPuyHgKb1FhbfZMAbEzcWaOBjHyZbTFVwshY0UiGY6/KQByOigCb8Yi8MyiOxYMzPUCggsCbhWgnjZfiUDynoBhe1Eshp5YLUplSgkklkK63mNR8yyFBmwjnjZxQ1UgFTSIMtERABm0xFiJWII22JRtlKZqmqxdGEhkLtqBBIZ4IBki/l1Hzk4NoVqTNK1GuUKgMbRubGS3xQR0vwcXPdfYJcllbNVjf3uXWQDDBgRI5F4OMwuorqEk05O8pP53xmM23YZqfpk3/AIxRH3//ANVT/wCuBqueRj5abtJAnSB2nzEHBFKvRJKq6MRexBttsNjgnKsplo+AFrggSIgSRF2jHUhBOSSs2yk0rZmX8RWiz0ypNFgEIUARpnzC+4JJ7/ngrxvwBM/RFRSoroNOobPHBHQ7jkE+oKfOPCzock3tFyfVrYl8B8bfL1IKTSf4vNcb+YCNwOORjZh6lxla48jNkwJr3lEzGX0MUfWrKYIKiVP/AHfP5yMT02RwEebfC8gegIAPl+sTa1seo+1nszTztMVaRAqaZVuGG+k9vzB+YPldbKNTYpVhGU3BklTv9kG3PfcY72HLHKrRzZxcXTNMvu2gqwYbEt8wZWPUEHoe+JxpqbKoqdLw3oJ+Ltzxex3TqIRoqNMfCwWdN+5BK8x8xeQeK1JVMMG7HUIIOxFjKnrh+pPYXVbmqWZI8pVSvKwLcSCQSD3+sjcoErDI3l4IAEHoY2Mf3icc+8V7EAONmJN/UyL/AIvr1HNOu6NEAcFdIvtbaen9owLRaYWtQvsTq+7Pxenft9OmIcxSL/GCDw5H5N/n+vErsSNSMxHKzdf8x3+sWmH/ABDf4uGjf1/z/wBwKLY58G8aNNP4bNqKuWOwJBan0amQZjtt0IvPXivgQooK1F/fZZ9nAmOzixVh1j1jbCVabDyOIA6kAr3EmY/ffDHwjxN8qSVcPSezpBKVB0IMQw67j0NxpreP8eT+5NnyRZdljlh0sCv6/Xbrgv3kCdxw3I9Y/fTDGp4TRzKmvkAQ63qZcnzJ3Xqv+fXyhKMydgArbQRv2vse2IpKQLTR1UJ2AF+0hv8AI/u2DqHicqKdcMyL8LAgVKXpMak/CflpwuBZtgT1Qyfp+59cce7ETNh0uy/SxH7thmlPkGw/O5AoBUDCpSYwtRAYnowN6b/hP5i+IKYB/f8Abgfl6YzIeINRJKGQwhgwBSoPuuv7+W+GtHKrVvlxpqbmgTJ6k0m3cc6Tf+rFOTjz69eqJV8HDZrUIqydgKn2h0B1HzjsSD0bjEFbLlQCTqU2DLJB7cQfwkA9ucDVN7mDsR/Y9L8HHeXzZSdOxsytcEdCDb67cEYtKuCm+4amaDf4gJ/GLt85gOPW/eBGD6VQqu4ZD0upP5FW+h+WIst4G1YaxNIcrUm3dOSv9UerYZK1HKqTS/ntszBvKvTVHe4gb7McKnKPC/gOMXywLMeGu66lIp09299Yeo2nsRpPpvgOuaFGNANYzKVag1Ip3stmjmDcbwcOaHjIqIVzaLUpTIhQrIdpQjc9Qd+ThN4x4K+lszlai18t9rSJZIvFSmenXYb23xz80WnuaI01sLM/m3qGajAzMS0JHIRogceRhG83wN/CoEcKqh9BXzgiJOrU86iBtIupsJW0apuGnRCg290xlXPYk7+txwxJjGz9wAhp+AkqyX2R+DP2T9GnGXJiU1TLsWUPDqrtSBzMVlJZQFJ1nhnYE7kAamtBjnENDL1mqCuymoUDlw4M0mG/xS7yoUgyQJN8WPJ1iux8oa66TaLHUgupv8SW6gzGIVoV3qzl2ABgmmzwIWx0FRFQkeUmdQ6A7YMmLJFut169eqCTsD8CyVYMWLVfi90oC0jFjD3tzBPxSRINscZTxMJVPvNWoamGkBB8JIcksLkBYW4G2naGPiOoVHdkrrUamimSwUXET5ZiB8W1jsL4HrU6S1azIzI4PnMXGrSbarQRInVHyMHLdt6kETZVqD+8ZCrjWCZmoDLAwstEWA0yJ022xAMqiXy6IyeVCRUFlAOuCQWIEEzIMExvfjO5mkjU2OgBlP8AMky0QBOlSNJDG8Wi8Xw0onWk3iFiNIibaYJ0sAZ8wj9ZF2kRGhWYWApgDrVg/MQL/u++MwmbxXTYAQLCzbCw2ttjWJ4T7Et9y0U8tp4sP3/ecG1qgVVDELqYk3iyD8wWt8sL8zlJgAuYgfEb8A+U9sEVUirC3WmFpqN/h3M73PpcY6UF7Ln+38m6T3UfWxIc3TI8p1z9wFuJ+yD+xgKtXFxoeRBU2BPe5nDIeYDe/UnrHy/2xBm9KiWYLHUjni+MySTGttjb2J8Qu/vnWjTUFiGPA3YNspFpB/2l9qvZulnaYqUWUvEpUW4dd4MbqfqDccg1avSaohVdXmIE6WgrPqAQSB9MQezvtK+SzaZZgzZeoJIYLKN5pdY4tcbn133dPm8NrSZM2PVuyt18k6O1NkbUpgiJIPy3HM7EXGJ6SmNFSAOCSJWeQCZI6rz2MHHqPtT7PJnaQemwDxKMDKsDwY3U/UG45DeS5rKNSZqdRSpU3B479CCNiLERjvYsyyq0c6UXElqZcLEtIiQUBPzBMWm3YyDBwRTrI0KwNvhYnjgEATp9DI4n4SLQqx5Wuhv89tQJ2bi9jseCJWyTC4Eodm2Ft7nYjlTcdxBw1vuBQQajIbBVO8i8yOpnccixx07e8FiQ3KXg/wBI/wD5+nQaosNOmoQReNIkj6wvqJv2PmxzWQJFpHDEn0mBB+RuNjgC0cU6gPlYSOCN1/zH+fE4l90ybxpP3jAYem836TfjHRrlxGrQ+9oAf179z8+TgZKhUlWFpup/t0P7uJGC5K4Ccu5pMKtF2DL92xX1ndePhg7cwbPRzNDxKzaKGc4aBordJtZ/z6T8Iqq0CIendOptHYz+/wAwNGmjGxlvurYH0JFj2j06YBwvfz7l2G56jUpOaVcMrjre3BH3l7j+2OGQzLHS3DdfUC/zj1w48O9pqdZRl8+DpFkriddL+o3LDvfuDaAPG/A62VZf+dRqEaKiXDzttMN068SMXCe+mWz/AL+H0BlHzQIXAMRfvZW+h/OY9MdDMHa4j7OxB6iP3+uG/hPstVqlRU8iNEKRNS/IUfCe5I4kYsVfKZbw/Sah0vB0D46rR6WQdYjtOKnminS3ZIwb3Acj4e+aX/zClHjy1o87Do9P7Yj7Rg7XOCqK5HKGHbVUmPvMvdiARTW/2QT64Q+I+1laoCiH3KNuoPxju+/0I9cJaSTtNt53X/MdsCscpfqdLsgnJLjcf+OeI5hzpqeWm3mVaZlHGwYN/wAz1NwehtgPLVShBBg9vzB69x9RjWT8Q92CkB6bGWVp0kxuvNNr/EL/ACtgj+ADKXolnQXZCP5lOOoFnX8Y25AwaqKpgu3uEgJVWJFNv/Y3p9w9vh7rther1srWDUmak67+n4hswPcXt0GO6NTURHyj93/XDNGBUI41qO9x/SeB2uN7DfCM0A4MUZ6umbqpoo06FRiFcgwjFmH8wcJYmR6bnAnimXq0HKZqmQVEKeQDyjbOkcGQONJw08U8L0ITT84MFjyoOwYSdPrcHgkjGZTxo06QoZlP4ih9xvip96bbrA4+Vr4xShXA675FSEgK0lwBZ1s1PeJ5BiIDWt5TzjozFiNJHxqvlJknzoIKt+JYO8Tvhjm/AT5sxkahr0wCGWP5tKxGl0+0ttwIPSL4XUBqhrUnMgj7Bni/wz0Mr/SMKcbK4N+1mVRqlLMuwSVR5Uq8ltKMIaQFVtBnb+Y2xvgNdOlFp1KchDFQXJ/xBcBoYaQWg7aSL8PMxQFTJAVKekU3ZGjZVeDrgggqNYaNvJa0DFT8Y8LrU6qkydARVqIF1JpEEWdbi1tJEQcc7PBaqbr19x0t6YalSplzqrVFYBoU6JkabBQkKFYX3F0PJxP4dn9dXTSQkA3UH4ZiSbddQAEAaVMmMR+G+GJmdPumNcUy8l4sDubqPKDEaZiR1gPPFfZxUggoamy6lKFrWaQQGsxvHAvJgYck8adPn15FJdhTmvZ9Kjs6qVBJsIFxY2DDkE7fXGYLo+BioNVSqyuSQwG0gkSNKaYMTbrjMD46W2osbZXNvJdqbKqBmJYjgGDEzv1wIaFZblkIYzGkmDcx8W1/lHOGGYqakppB/mNqbqFQ7R3a3G4xNUAK3iOOlo/f+WOpOWiEY993/wBG6K1Sb7bfUWHJO8ama97HTt/RBPzOCshlRSJIAvva57zvzzjtM6l7yAB5l22H2tp+ffHdGrr+GABvJmPkLfnhMpNoNJWSsl7c33/XFO9oMqG8Sohm0g0uev8ANsJ5sPoMXI5SdyxvwSo/9t+OuKl7W5MLm8noGmWAMW+2gv1secVia1EyJ0WT2Wza5I+6Go0mbUQzGVLfaUMbC8kf3w/9pfZ2nm0DrGsDysOQbwYuVJ3G/IvIau/wIHpeOfnhp4V4saJh5NMm/Ve47Y04OpcJciMuBSR51nFqUXNNkCFdwBJE7EMZMEbEGCDjVDNEfF5gYmSbxtfhhNjxMXBjHqvtF4DTztIOhAeJp1BexvB6qeR8xeZ8qzeQei5StCEbrMmPvLHB4JjHfw5lkXvOXKGlklelA1LdTbbneCOGHTncSMZlXJ8sF1O46cTsYPfpvItiOhnFT4RrBEHXseYKjoe5jcYkzIJGpSSki1vKTwQIEnhgAG7GRh/OzBo3VywQSWlZtpuQd43gGOAT1vvjoZlTAIA+658xHY2iO0SOJ2I9CvpnkGxU/wB/nyLg3EHHT0NUGkC8wNIEtPAgDfoQL9jbFNUXyaqu6NJN43JkMD+RH5Y1pD/APNyg3/6eT+vrc4sfhPspVcAVzoQ7KLv8okL052uJAItmR8NoZJPeCKIAj3hPnPEaztP3V5G2FSzqOy5LUWyoeGeydatHvgaZ4tNRuxXj53HQ8XLLe78Nomk9Q01JJhm1MSRcDpvJCjfeMIfE/bRgG/hBETqqGdUcsAd+stMXlQL4qOYzDV2LVXZqh/5jSSezfv62gfDnk/XsuxNcY8Fn8Q9tnvToJ7gH/mWLnuNwB3BJvvgLIePeX3OcBzFBjKtMuh+8jG89j/nhLTU/A4np1HdT0/L9ca/w+jgn/p//AN99vUXw9YYpUl6+ItzY58X8E91T99Tb3+VbZ1F1J4cR/Lba/Mi18K/fSB90bRuv+fr+eJfCfE6uWc1KLyrWdHuGB4qLyL/F34nDhfCqWbmtk5SoAWfKkiT192xsydo5iNpvU4fq47/X6lVfArpry1htPDdo4Pfj9ZFrMrAqSrL8OkwV7qef364G1mSCNLbFCIFuADt6fniWlESbgTCneRvHYc/s4Ig6o1kq3fTSrN9sCEefvgfAx+8BF5IvOCRSZG0upBEGDz0IIswPUd8V9H5mfxf/AGH7+eH2SzkKKTrrQX0k3Un7jfZI6bEzIOM841wHF2TUWIbUDBvftz6iOPqMQZjJpWabU3mY+y0f/A/+3uuDKmX8hdDrTkxBT+scdNQsZ+WBZ39P1t87ThNJh8HHheSfL1DUBanUXYix3G/UH6HDTNJRzhmpFCvNqg+CofxD7J7/AO2BctmbaXGpYt1F/snj027DfHVajaVOpZ3iCJj4hx+YPBOAlBF2dUvCnpLVy9UeVkJUG6n7JjsdQ2xUsurmqWqV1po3AU/HdKhO8CFLWIJDi+5N0yniVRQKJaUchQCAdJMCVna/Hfrir+MaUqVftsAtUU2BUOG002DX0ss+7MXuNuRyeug6ZojTh8DnMUDl6dRvLSIRSx0U/NqDEBiysxJKqB0I5sCJ4R4jUzRYrV1VUM/zWPnMQSNKi+rYBZ2A4IgyfiKVppPSdVGnRpgtrC6JLc/COkj1AwuWoC9U0tNIC6KH0xDSCVZR1X4b3ESBpHHWNtPV+rv5FF9r+KZhTC0XItBABBkTIhTbtxtjMV3L+NUdI94KSvswJptJFtUtTJIb4hc2IvjMYfw7/wBny+5Wob+M5r+dCMVCKqSpG433U9sCUlJA1GWAEs19QBjUJnSeoWP0wXTpHc3LXkjYxMX4vH7GNOkgECCDYyDF7fTY/uPSZZqUnRuhBqO5tMqCQWLN3PI9b/ucH5ehpPl3wuo+IKlmuTMgCYIN9thtv1B9ZH8QY/CoHQt/kN/mcJakxicUNUqgDzQD6777fnfFS9r8+or5WossEYzp4MoY1WE2O5nfD+nFRfPLbfEBG3TnbnCX27pg0KbdHsfVWNvmMSEUpbknJuOwX/F5hzYKgJMAeYj/APkH64Ip5F92Oo+s89rD5RjeXraCJkgiSbxcbj/K++GIzCgTIIO0GZnp1HeMDJ1wgopPlm/AvFDRbSSWpncXlTa4+t8OPaT2fp52kCCA4E06g4n9QeVO/Y4p/ilUu38saDyYHmvwvPqSPTDD2Zzz0GKsS1NiSwY3B6gbA9hYx1GNODPLHvdGfLiU+Dz/AMRyVTL1Gp1FhhuOCOGB5U8Hi4N5x3kHfWBTBctI0hSxPVSo3HUfPcY9g8e8Hy2bpq1Y+VSGDoQGi0gEgi4EQRf1AIhyXhVOkNNGmKCNG4l26WsTfYsbHY8Y7a6tSjdHOeNp0U7Jexuoh6zmkpv7tSGbm2q40ngwTw0ESb34D4F7hGajT9ysQWsah2JJJllEfSQdpwv8W9ostkwSD7+tJEU3mG3h6seU9kE2Ivjz/wAV9ss3XdWFQ0lQgrTpeRUIO9viM8tPOK05cvwJcYl99rfaNMidFKg1Sow1B6vwRF9r1CORIAsdsecZ3xirmnnMuXP2T93soEAD8Nvrv6B4F45Q8Spfw+ZVRWI2Fg5H26f3ag3KepW0jFJ9pvZiplH+/SY+Vxsfwno/68XkAsGmL0yVSBnb3XAtKshBnuGH7/1Gxg2BaUhUANkP0DdlHLdtr7iwI1KqEEVPMD9idu5P2TFrbxB2jG66E+adS7Axt+GOPTbkTvjbdiKomfNADQQQv5i+/wBeNvnfA7AoZ+JT9COh6H/Q9DjvWHs5huH/ALHk+u472A0gNP4xvsh2YcNb7PQjfg84JFHSUwPOsxchftHr6p19CO+N0qpLB0JSopBGkxttoPB7fTeMR1BPnUkxc9Vj0+yO21trY6pLrtYMfkG/+pH7jmNbbkT7FqoZ6jnxpzRFHMLAGYAAV+AtQbA9/wBAIKnxnJVaFTRXXSfsEXBUbEH7Q/O/qMA1awPkMiPtEXJ2lh04HIw48M8cKqMtmkNegY0ifNTmwam39p+l5Rpcd48dvp9Blp8geXqR5juNjwxO36T8oO+DMq3yPI69wf389sd+LeDGkgq0GFfK/fFyp51gfC2wn06xgXION91FyDuI49CbTtfFNqStEWzofUcwUIKsQy8jeTuCOeh9Plgl0SqLaaVQnbZHI6H/AJbX229NsKaVWbkz+Ln54Jq7Adp7Gf0tH+mM7VMabKspZWBVgRIIuLHf/MYkpVSt1MEf3n6i3p2x3RzQKaaoLKux+3T3+E/aX8Jt6b4jzFHQusMHpkiHXab2Ybo3r+eKvuVR3XqKw1SEcbSYUmeCfhPr5b7riL2uoL5ajghNnBsQlaAw/wC1yesoOmEXiOZ1COJv2BH94Nx88OKJ99kQCFeA9MgkgDSZFwbDQ42tbGLqV5j8D3ruUzKUzk67++aroV9MRJbcKxI2tBBBG3yA3i2cWo2plApsyMrgqWUEsCGsdTaVkCYARLAtd0/hy5srXcNTVqapKFdT1V1I1JveMFJKhW1HSPMBecKc9Vr5dWyRKmm5JF1aoQB5SNBsJHQ7dN+NXt1zL1wHuAhKbXSlX08fzlWQLTHuzExMSd8Zgip4Z7w69amfu1KkdP8A0Wj0kx+WMwxTRLfb5Fz/AJ1QfCqAiPNBI7aQdM3HOOa+TckK2pxFrxcWJMQSYMxcb4LQ2k22m+3rx9DiSoARBBJ3HQWkQf74LVTN+m0AUaUWgKJsBb12HbBNFe3P67fs45avI0vANiSIEjk9ztPe+MQsbAWncmO+8TMdj+uCbBomBjbe/p/r3wi9sMwpy4RFJKOCQtwogiZFhcix64Z5zJeYamJB2AlRI6xc2Mbxb6i+KUR/C1FACgITAAgRDccf64uKVpgyumgvwtTXpU3ZyFKglU3sIgtv12g73IwZTpKgIUQBx9Tc7k3/ADwk9kKhNBAokhnEAcST+/8AfF28N8AerdiEQDUSxgATv1I77d8X4Um6XBPEilb5EAJkabkdO/8Ab1w4oeFaiGqQtpjmDsYBGx+0YW1zxh9nquS8PomoWV6kBgI1m5gNoU2WbamIEkDVfHmXjHtnVeVpA0aZm6kazM+aRAU/0jVwWbG7p+h17tfQy5eqa2X3Lpm/FKWW8qiaoBIQQ1VuoUGAhi8fFaVLbYoHjHtXXzEgH3dNpspOppidT2LHqBAPTnCdWIO53mZvPUHrhjpFe4j3x3AsK34l6Vuq/a4vZuvj6eEDBLLKQFlX0niCIvJDDoe35g7QcT5jLCNaG2xndSeGPIPDbHsdoAOOOP3wf30OCMu+iGZoXYWnUDuscr1m3zsXsWmDUUYt5AQwvvERzP2YPPGPSfZn2tp5hRls2QzsNIqGy1T91p+GptD2DcwYOPPs22pSaY0qIJQGSvAYnd16NxMQJBIdO+2+0fe/fTn1wrLijkW4cZOJaPbD2PfKk1KctRm870/wt2/F9eGNby1UrcbbMp6enI/MdQYOL37H+26hf4fOH+Ww0rWNzTHCvPx0+JMkCxtcQ+1HsYaQNfLrqEBjSHm0TfUv306AeokeUKhlcXoyfs+4copq4lWamoGsCZE6Dx+I9V6HmRMW1QLmZs8ss87qeY/y2PY3AqVm1agTq3md+/z/AD/LBQAqXUQ/3fvf09/w/Sdhq+Io1UQoQymR9lh+h7323v0IJKYCCqwKhjUOD+EdD1HWw6GPJsaY1b6tlPQT5/lwRcXNuY6tAadSEkcg7rPXtNp2PYmMXuytjtXnyvxYHkdj1H77EijKA6rgyFj82U8GLep/DGIaDioQGMNw/p97sBzuAObDHVeqVMEeSBAPI4II5NzI5J4wL5otBnhXiVXKt7yi0obMpEqw+66/W/rB3xYFyNLNIamSHu6x8z5cngTJpnlZ47cWBqlIHdLg2734I5H77YIMhw1FirJ8OkkG32lO9zJje/PC5wvdc+uQoyrZh2XqmSCNLgwQRF+hB2M8bemGLP5iBwY0nmLD5wMSZDxWjnCq5mKWYWNNcABXjioNhtv+nI+bylSg3u6ywfssLgjqDyO3HbGeXNPkauNiSqJURO59RZfqP3bAT5l6ALU2jYGRKuCbq6mxB/fXBbvAWe5DD1j+3rhR4pX+IWFgQfssNQF/r/nGFTWwSJky6ZlSaA93W3/hy1mIkaqLk8z8Bv0LYM9h3hcxRaQVZXj4SN0cFTsZKdrYrOWpliVgyQfL0tqBU+oH+uLN7L+KzXVMwPeOytSWvs4BFlqf+oNQWCbg8m4wnMm4tBY3Ukwfw6q9HMZikJMH34GxYFWpvEA3lkcdfd4j8WyVZwx94HqKiTTpISoJLKCCDCuIYGyhulgMEePVlo5rLV206GmjUa2zyDPBhSxv07Y68OoMles70qlVvMlIIpYUT5aZIdpIYMGnfTINgTHn+qWhrNHmu3qvXZGmcakIKmapUiUIywIuRVRdQLeYgzwCSB2AxmLBmfEKyOyGl7wqY1+/anMbeRagAMWsADEwJjGYcs+Rq/D+aKpnOYzQpgi2siQo53uovPNvXA1TN1XFgKa9Wu1uwMD68C2GFXLypVQFvI7HnkXvc9MRUVsIHmG4jY/37diMHFo2NMlyVFR592+85lu4B2AkA2AwS7dY5t+v6/rgekCfKoJYcD87mPrhvQ8KZlBqsFUm29z90R5nPZATgo4pTeyKlkjBbi5F1So8xuSCO55/vxgyh7PF0/nHQjWAn4rXAganaJsgPy4YVszSoKSAqAbvU02P9N1Vuza3/wDx4qHjPtoWLCgNTGxqVATqF7aWJ1AcB/L0pqcdDB0V+/8Ar16ox5ep7bFn97lsnSGgJSS8MdMsRvAGoarcCo3XRviqeMe2ruCuWGi8l3EsYjzAEsNXdi7C0EYUeKTXBzSktMCshYk0idtMmfdE/D90+XpqVaYiPUHHUx9PFcmKWR+RNRzb+895qJqSZZ/N7yRBV5+KRa+4tguvQVl95TBCTDruaLHjqUPB+RuJK9lBuLdR++ME5PMsjahExBBuHU7qw5kcc9jGNFC2RbWNwf3IxtEMgAE6jaNz3HfB1bJBl96lqMwdRk0W+4eWB4I35gg4GfMhQUSQpsSfiaYv0AMfCPmTAOIQZ6xUt5WzHb4asfka/bZu7SGTViSSWJM7z+7RjjTHcH9/XDEN7+xP87YE7Vux6Vuh+1ze7TgugGjWKEEGOhH5225gg74JqUQ4LIIIEsg4HLpyU6ruvpMBsI9NiDuCOD0OC0/kw19cgr+AxIJ/H+H69MU9izkLphnuxuqnnozdug55t8Vn9kPbV6B93XLPRk93pTcss/En3qfzXFfI99Mf4hkkD7fVk/FyafO46BeRwT6H98fphcoKaphJ0z0r2r9jkzC/xOU0ksNcKfLVHLqeG6994NzQKdOCS4I0mCDYlh9k8g2v0+mG3sd7S1cpU938dFjL0yYjrURvsOBedmFjxi7ePeAUPEaK5jLOus/CwkByBdHXdag+oERIgYVHJLC9M+O5coKW6POxmPe/GQr76tgex6H8X1+9iPzI33WFv9/l8jOIM1lnpOUqKVZdwdx07EdCLHjBeUYPC1PhA+Ibqo/UcRwTaLg7L29whrck0SpKCKjj4Oqg30+pG28AxIMAWjX+ywlenK9wf3P0x1nAwaSN9iLiNhHVREfK97Y6Lipv5X4br69/xfX7wEskpKUmoDIA8rdzYA9wJb/pO4vjKbBtrN93r3Hft/tjh3amAsQT5mXgzsCPTzD+qRwca92GBZON1O46kdR+z1MIHUXDBi1msurrJm//AG79+cPvCfGii+4zC+9o8A/En4kPTtPpEma4tSVUMYJJOr8hq+Yb/Xgqg5HlYSP3cHCMkUxkXRYvFPDCiCrRb3tCPi5FyYYcG+9vlOKpmR8ZFxpuh/qW/wDqMP8AKZ+pQbVTIKkKGBEq1hZh9e/Q84nzHhFHNhqmV/l1tPmoE9GU6kPy/wBrTllaW/8AI3kquTrRGnzAkDugJj6X9PTENF2pstYmSrKwcb2Mww+X++O8yNFSDKVFPNrjgjg9/rziDP1jrYfC0kQY0sJ+gn6HtgZFF59r6TilVNF3Qgh1NNmAYHzAW3kHnrgXIZha1CnWexIpTVAGtXptDQRwSoY6h/ziJ4wZkq5qZSiYgNS92wM70yV5vNgcV/2drrSXN5ap/hqfeQYjRYE3B2Vka1/5ZxwusxylCUY8p2jdJ3FSRVs57PZhXZSGeCfN/LbUODJqTtG+22MxfMj43l6aaFqvAZ4mkXJBdiDqcMxseT9NhrGb8VnX+m/+L+gvVAmpjVCqL7dhP+pxBSQA63lVUee9tMn7oncnbGYzHX6LBCacpLzGdTllFpIvHhng5KBwFp041a2AZiOqoJUW5csfwjFH9o/bSkrN/Caq19BqVNQmw32dlJmFlEEXQ4zGY6HSwU22/IyZHSKRmPEHrNNZy1oGwCDjSogKB90ADfA9RCpIO/bGYzHSSpGcLyWbam3vEgwIdW+F1axDDlTsR6EdifEcooCVac+5q6tIPxIyxqQ9dMjzcgjmYzGYHzRHsgEgg7/64MegEUO4mQCFB4OxJ4HYX9NzmMwT5BNUfE3DarGxBQjyshuVI6enY7icdZ7KqFWpTn3TlgNXxIwALIfvAagZG4I2MjGYzEZYGtiQR/p3xyw43B/PGYzFosd011lVN80VBUnZxAZQxn/G03DbbSZuEvfcHeefXvffGYzA0RMwNEEbccGR+hHX/bDBT7+0fzSCegqwCSei1QATOzQefizGYBvawiDMfyx7s7n4m6XkKOw3PU+gJJ9nPH62TqzTIIaA9Np01BwD0PRhcH5jGYzEaTjuRbM9NzGTy/i2WFVJVpKKxHmpuBJptw45kWP4TfHm3iuQfKlqLxq+JoMjT9mOx3vf4Z2xmMxnwSayPH5ILIvZUgbK5xSNJ8ym/SDtI6H9eZGO/wCE8ygGVcmDtsYYxwRyL9icbxmNjdbiat0abNBiQ4lSfLG6DgDqB90/Ig3xzVplCDO4DKwm4Ox4PHYjGYzE4dE8gthrYKLOFURAhiQCR0Bknt6c95WtaDcfpPIxmMwElsWMqraWJBsSR6xwRhfWzRBZqRKsoBsYKkMtwf3v88ZjMZZDkNMv4nR8QK0M0NGZMLSzCL8Z2Cuo/Xb+nmveP+Gvl6xpVwDCqQVM2I+JexIPlP0G+MxmEcSoJ8WW/wBiMwWyrITIp1QUP4ag0x2hk29cKPF1FHP06hANN/I4IsUYQwjnyOw+QxmMxzc22bbsbce+H9ym+IgUKtSiSg93UdPNqJ8rEbosccYzGYzEcn3EN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0" name="Picture 4" descr="http://cliparts.co/cliparts/8iz/n5r/8izn5rMrT.gif"/>
          <p:cNvPicPr>
            <a:picLocks noChangeAspect="1" noChangeArrowheads="1"/>
          </p:cNvPicPr>
          <p:nvPr/>
        </p:nvPicPr>
        <p:blipFill>
          <a:blip r:embed="rId3" cstate="print"/>
          <a:srcRect/>
          <a:stretch>
            <a:fillRect/>
          </a:stretch>
        </p:blipFill>
        <p:spPr bwMode="auto">
          <a:xfrm>
            <a:off x="2819400" y="2362201"/>
            <a:ext cx="3667125" cy="424815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981200"/>
            <a:ext cx="6629400" cy="2308324"/>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Cell wall &amp;</a:t>
            </a:r>
          </a:p>
          <a:p>
            <a:pPr algn="ctr"/>
            <a:r>
              <a:rPr lang="en-US" sz="7200" dirty="0" smtClean="0">
                <a:solidFill>
                  <a:srgbClr val="FF0000"/>
                </a:solidFill>
                <a:latin typeface="KG Turning Tables" pitchFamily="2" charset="0"/>
              </a:rPr>
              <a:t>chloroplast</a:t>
            </a:r>
            <a:endParaRPr lang="en-US" sz="7200" dirty="0">
              <a:solidFill>
                <a:srgbClr val="FF0000"/>
              </a:solidFill>
              <a:latin typeface="KG Turning Tables" pitchFamily="2"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rgbClr val="6600CC"/>
                </a:solidFill>
                <a:latin typeface="KG Turning Tables" pitchFamily="2" charset="0"/>
              </a:rPr>
              <a:t>Guess Who?</a:t>
            </a:r>
            <a:br>
              <a:rPr lang="en-US" dirty="0" smtClean="0">
                <a:solidFill>
                  <a:srgbClr val="6600CC"/>
                </a:solidFill>
                <a:latin typeface="KG Turning Tables" pitchFamily="2" charset="0"/>
              </a:rPr>
            </a:br>
            <a:r>
              <a:rPr lang="en-US" dirty="0" smtClean="0">
                <a:solidFill>
                  <a:srgbClr val="FF0000"/>
                </a:solidFill>
                <a:latin typeface="KG Turning Tables" pitchFamily="2" charset="0"/>
              </a:rPr>
              <a:t>BONUS</a:t>
            </a:r>
            <a:endParaRPr lang="en-US" dirty="0">
              <a:solidFill>
                <a:srgbClr val="FF0000"/>
              </a:solidFill>
              <a:latin typeface="KG Turning Tables" pitchFamily="2" charset="0"/>
            </a:endParaRPr>
          </a:p>
        </p:txBody>
      </p:sp>
      <p:sp>
        <p:nvSpPr>
          <p:cNvPr id="84994"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6" name="AutoShape 4"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998" name="AutoShape 6"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9572" name="AutoShape 4" descr="data:image/jpeg;base64,/9j/4AAQSkZJRgABAQAAAQABAAD/2wCEAAkGBxQTEhUUExQWFRUWFxcYGRgXFxoeIBgcGRgXGR0ZIB4bHCggHBolGxgbIjEiJSkrMC4uGB8zODMsNygtLisBCgoKDg0OGxAQGy8kICQsLCwsLCwsLDQsLDQvLCwsLCwvLCwsLCw0LCwsLCwsLCwsLCw0LCwsLCwsLCwsLCwsLP/AABEIALcBEwMBIgACEQEDEQH/xAAcAAACAgMBAQAAAAAAAAAAAAAEBQMGAAECBwj/xABDEAACAQIFAgMFBgQEBAYDAQABAhEDIQAEEjFBUWEFInEGEzKBkUJSYqGx8BQjcsEz0eHxB0OCkhUkU6Ky0mOTwvL/xAAaAQACAwEBAAAAAAAAAAAAAAACAwABBAUG/8QAMxEAAgIBAwIDBgYABwAAAAAAAAECEQMSITEEURNB8CJhcaHR4RQjMoGRsRVCQ1KSwfH/2gAMAwEAAhEDEQA/AG4yoIxjZQRhl/BFTjYpdcdfxDHpElXI9MQCkRh5WojAD0wJw2M7AcQY44YDBA+f0x0oXoZwVlAZpjEqUhGC1pA44q5c8YmsqjdDTzib3Sm8AYzLZQyJEjFiyuTQgQPqMIyZFEOMbEdPKj7tsOPDqKjgYPXJDAh9osvlqr0HWrUqaRU006DvCRvIWImecZMme0Ojj3CEpDpicgDCLwD2jo5utX9xULIgTylGUoTqsQyg8flhvUN8L5C4CFqRjBmhhbmMyq7sMJ854tws+uGRwuQMslD/ADnjCJ3OEOd9onMhYHphLWrM2Ioxsx9PCPJnlmbJMxWZzLEn54hDRjZGOdGNKoTZvUcdJjFXEi053xLLRwWvYzghcvInfE+VyIY2PyP+eGy+HeWDY4TPKkMjFsr/ALrpHriT+Hmwu3Tp64Z0PCzeRA6zviYeF6FtzvOKeZdy9DK9X+6OMcLQJwxzaoGIUYHZzhqltsA0RjLD7RjGwyDYT645KzjYo9cX8SGzWJ9MaInEqUSdh8ziZKA5OB1JFgoXHLTxg4qvAnElLJM3EYrWlyFQq0YzFrpeC04Eh55vjML/ABMQvCZG/iUGCMRf+Kj7v957ADc4r2bzzMP5KB22lgY72BWPmZ6KcD0qdZ4Z6ot/y6Uaf+owWe/UDuMc/J1OKK9nd/I1Q6fJJ7lmreJuw8lCwAJZv0gXHzj0xXvEfHcwjjTRpMgBLDXcgXJuoAI/qi9xjX8IGlmckb6g72O0yrdhwPXFZ8a8XcVHcp70AFfeOxIKqASbAn7amZ+1jD4+Vu4m/F0+DjK9K702/kXmj7R0WUMEcEiQpUKZidPmIIPcwO+LLlPCzmESoq+5BF1cSfVb7eoE7+qP2BAqUaOYrouooDBmNhD+Y2Nza4PQTi/LW1i2of1Iy/SQMPx9TKatP+DLPFGLqhUvs0nNRj6KB/c4GfwxBU0K6liupQRcwQD9JF++GnjviApUyZA2F/UA/ljyGp7TGl4omkkg1VkbgrVPu9U8GNJI/CMFLNk0tpgLHBtJjH2kq16ZV3JEg+VdQWzMo0kxIJG8XsdiMFeyftYXc0mOqBKsd7G6n0kHtOCPavx1M1SdVpgounW7FQwYt5QF+IyAekRPWKX7GVadHNPUqk6QDTQgWGrQzMRudgLd7dJ0spZVvvyH1MFje2x6zT8Y7YkPvKzA03KhFfUoJGrULGR0I274UGtTgFTqBuCokH54ZezdaajATEYb1GP8uTiZsWRqaTEPslWcZch5Z/fV9R+8RVYSetgL9hhlmazMIFupwJWOipVVbDWfzAJ/M44NcAXueMH0ycsUJNbtL+gM0kskkuLZHWRR1Y9cBP3xJUqE4h9ycbo7cmZyIWF8aCYKTL4Ip5XBOaQNWArSwRl8rqO+GWXykH4Z9cOMvRWLqv0wmeauBsMdle/8MYCYtjdLKwZP0xY68GwGA3y6/aPywtZm+Q3jrgBy9Iu/lXSOSOMHZjOR5Vv3OJEoswgAqv0nHFTJBbXJ6DAuSb3CSaWwK2b07kk4GzGcqMOFHffBNWg34UHU74gXJqTuXODjp5FuxYw6XxJTyjnjDinlugA9BP5nBC+Hk74J5kiLG2JlyI+03yGOly4+ys9zh4nhowQmTAwDzhrGxAMk7bmMTUvCJ4J9cPQqjpjPfjAPNLyDWNeYJlvCgN4Hpg5FVdhiP32OGqDCm5S5GKlwE+8xmBf4odcZgdJeopVWrSX4YLdW46229D+uIFqidOoN1Dx6RqFj6Y4orRLfy85lWJ4NUCe0NfGVfDjUhab0oO7UqyEx0A6nrwJ7YwSwZFymb1mh3B6j061QoukKsioQ4DT9xYM7bnoQBcmK9434PWb3wIX3IYPrBnUjMsp2YtToiCPsm98Xqn4S6LpppA48qsB/2R+uF3iuUraUR0ma1FmCqwb3VNwzWPmI226HFR1Rt15FZNLXI49uPF0yVFKBE1KlMs2kqioAVAGkAyvxAD8JvOEX/Cio1XNVWLsEppalqbQC7QoFOdIACtxvHqa1/wAWs87+IOzAwioimDBCFiL7TqJOKWviz0nV6NQq631COY+u3PXCOkxX0+r/ADSVv/zyAeR6kpcI9x/4q1czSoF1XVRUAnTOpWEj/wDXBE/djobeRZ1YoJUYh6tYBp5BNlWZjSABbHo/s7/xXpvTSnnlFMuI1gFkIsLjdZv1FuML/avwzwyjUy+YoVpBbUKFMCokEnz3PkUEzBJmIAthmHJkj+XNP3BZMcX7cWSeEez61cmlbJVVzMD+ciiHRzvAMlh6/FEiZsspZexNlWfMxFgbCIFy+3lAJPGHfs34LToZtc1l1fzpZUYhPMVYP5D5k0ydJkdiYxL4D434f4jmf5oOXzS1CKes+WqsxovYOTJK2MndtsdfB1rUaaMWTp99iHwF6vvQKZKUwIIboJMnjWSSZHXkDD8eNvlXJX3daR+IFQOYE/MwR6YW+2GYbLuyInu9ZJHcbeU7EdsVZah1apOoHcG8/KDP598NjhlndvZf2Lc44/ey2ZLOrmqzuzPS1DeiwqqH8sEiAxWAZGmbi+Cs7la9AgVVBUmA4Bg/Pg9iAcVUUadaqtSqWVwumVJUG5MsFg6hJ8w+Y5wypVR4cr1aZqNTZgXos+tKupguo65vJB1KQbbnCnKeBqMlsFohlWpD6hTDbG/QiCfTj88OPC8irCTpPzk/riveE+JZfOErQmlXif4aqYZh96mxs43tuI9MSNWIaHBBFp2Yes7/ADv3w1S1rZivDUWWp1XYLPyxzlckFuBfCMeJ1EAOqV4MT8jN/kYOCcv7V6f8WmCOHQmPmDscD4c62CuN7jtcr2+uJPcHgDA+S9oKFQhQ2ljsHET6H4T8jhmzYTLUuUMST4Axk/vH6YwiknSfqcENPTA60SOInFX3JVcENXNsfhQnubYH9zVfdgB0XDEU4uQT3O354IU9oxequCtN8sXUvCRubnvglMgowQWxgJwLk2EoRRpaAGwxv3WI61YgEzsVBE7SQL/XAviHiKUgxY2A3J5krF45GBb7hBbUu+InpDrjnJV1qUhVkBSpJniJncDaOcIB7WUffGmbw2mQLA9yd7DcYp5Ix5ZVDmoBxfELtHQYyh4xQdwlNg0zJHBGw25g32t1IBmFYFqY0QWBYz9kR+pMYNTXkDpBSSdpOM9yTxjXjnjAoBYuSdgJsDceu/0wX/EA83tPzE4JZLdIFxBP4Y/uMZgj3mMweplUj5+zOX927I+pGUwQVuD8jtFwdtiMd+7WpyPeeh8/5fF/8vX4vU/aj2cpZ+kKtEj3gBAYcx9hrHn5g3G5B8or0PduUcMjKYIIBjtvf12IM7Y34cyyK0DONbEuUY0zYiDuASPmDFj0PruCQXedztWi9AU6tVdFIPq94VM1SXAPm+7HOFmToDMOlPURUYgaiN/W+4EmeYve5zO+IB8xXcElS2gLFiiAKPtDpPUYOaUmkBHYu9TxmvVp66eZqBouNQbzdg0zPT6dMVce0uaYaanu3PBqUKTA9m8kj1269RJ4A6yQrHS0RIEqeAb89dj2MgMM7VpHy1AA/wB6LN/kf3vc4pRUJOOm0aYpSV3TEGZ8WFRTTr5HKxwy0HQqR3puLen0O2FzZZVpwKAUzIKsb/8AcSCO84b53JUTTJ16StgCCCL9wCR2/S+F4zLJCsVK9i31Ux+XaDfY4YsclwBPVHzDfZfxutSPuyaiJdlA5mzKCwi4vA5FoODvG/DcrmtTVDVo1BH8wJqESBDhqkk3HQ7cYWZdgvmJ1UmNxJGrruDpf5dNxEu63hH8j3uUc5ikG1OunzUoHwukmRN9Q+7YmCcV+Exr9W/vBeadbDTwjx7TSOWzlVc7SC+RmR0qLAMea+r1me7bYryBCbVqQH4jt2PluPljmkwYWAI3gwCO4tt+yMcVO4Ujhv7MJ/ffGvFhjj2iInNy5H+U8ArtBp+6qSJ/lVVafS9/7YaUfDqwUpUosyHcEBh6/vpecVCiCCCAARddLX9VM2xZfD8+Kh/mTTqf+qsgMf8A8ijY/jX5g74HNGVb7r4fcKDRHmvZum7h3oKQsEMNaOsEkfCRAB5mPTbGZv8A4gUUqpl87lqyKFCjMF9dQXs238ynHJZm33OHNXNVk8pdx21EgjqDMEHqML8zWFSBVSnUAuBUo03/APkp+o/LHPeCWq4s0+JGqaGT0CqCrSda1FtqqXU/hYX0n8Lc4CqUwbodJ5U/Cfmf0a3fjBHhDpRJbK06VJmENTAIV/RQQrHoGE9C04jqZxCTqoqDeQjMsHkQZj0xpxufmJlp8gAjdSNJ5Rp0z87qf3PGHfg3jtSmdDS6j7DHzL/S3I7H5dcL2ek4gK5gfDrUsv8AT5RqX59TA3xrIe6axdu2pR+TBjHzEYdKpR9pC1aexf8ALeI03XUHAAidViJtf54rfivtgPfqlF/KLk6GAJEyCWAhR1npgVYnT7xZ/EGB9DKwR6n54mq5VXUIRTR1IIqKFm0kggkG8md/TnHK6vBPT+X9GaoST5dC+vn6jU4JY3aSCNwenF+R1+eHHs14q4/luSV4kbEyT5ulj6YRHL1VZtCz5mGsmxBJkgiYtsBwb3xD4lm9OqRqeJsTcAjUSODM78n5DiwllxzUp3+/YIuviHtHSolw7LK7Cfije+0zbCij7ayxmy7CREkXMfIxzx3xT0z7OAGDXYQsDVvuDqte8QTffcHupDTIEKqT5RKxpggDkxH0tOGz66d7KgtI08V9p6jhyjFQDd1JWDpYW/MTBi3N8LMz4tUrU3FRvOYTTA4BEjYAH5czfArPTi7BWELE6zY6oKsoIJgWEdiIxClQF+pYGS8Ip+GN5IcFRaCb+WbnCJZpzvci2Gq+OMuXNEabAlhJMExJ38pESCIjUu3KivQ1QQQB5jYlYViLSLExNgBz64zPVBTdquoBRdmmA2uYW6m+k7GJ6mJHVPNMyj4IZQfM8ErDFTsnl810kcCOouc5JN+RLOK2ZFJvIDqMASSSOABaG5vJILWi8WLLePtQplWY61sGkFVUFNTEki1xtPO8HCOo8FStH/FPQeU+aQRpBjyj4bkrxsYqmnyFp1aXWHNiRq8p1GJ38smSnO2KjNp2icjfN+KLVVC5byBiGFywmWBixOoAgXv8sWD2Vd6yTGlZadbeZmJsLdAPTpaMUsVgyEM3uyDIJIDWWGIBIjeJ69QMM8l4hSoafKCZgBn0DX5TzEgTe3aOMPxdROE03uVKKaLx7k8QdxIDEWsbgdcZhblvGlRQuh2gbokL1MDpNvljMdD/ABCHpC/CK54Fmv4as7isDTcy1OBBHBB1QCBAmLxB7O/aj2bpZ6kK1Ej3keVgYDRPkax57SDPcGstlikGk7oe9Msp9QIk95m++C/B/ar3LDXqCGzpochvxKSAVbsR26HAdP1E8crRuzYYyRVPDU9w9Z6lNlbL03szCzsNCrt+KQR0kYXZAI6AEFXA31AapOxkW7H5Hgj0b29ygzdL/wAsAdQplmAjVc6FJifiJ32M23x51Wo+7Yo6OrJ5SCQII4+Hb+2O/iyeJ7XuOZKOnY6o1fdtIDBhYiR8wRp7bYNbMLUZXgkAglZFr77XHf5HcFhlqo/lcFSBAYsNhsGOnaNm4sDaNPGr3bfCQwPJ5+QF7/MHmbvlFMFSaLB4xVoVVUmxHM/kbbfp3whV4lGSRvGoc7FTHTkb23GN1FWoJVBO7LLfUX27bj0mN0K6xoZRp4PmlSfVribxaexvhWLE4bB5MinudmFEgFkO8kQezCLH9g84I8LzbUKgrZdmVhuJFhazCPMn7sYwM7GmfhWDsfMQw+Z/tIPQ4mosT5kgRuNIlfyuP36ulTQpFoXL0c+C9AChm9zR1QtQjdkPDcx/qcVyqCrsrIUcGGVrT2IIsfy9MSoSSCkK4uIAEkcqYs3b6dMP6XiNPOKKWcmnWFqeaCx6LU4I7/pclMZOHvXzX2LlHUVinAkBT3Qn9Lf6+uD8o67ifWb+hEXHf/bGvE/Da+Wf3dbb7LhrMOqkm47bjtjVJ231QeGDWPr+/XDW1JWgFsPsn4npXQy66ZvpJ2/EjRKt+vIOCKmXBX3lImog34an/Wo2/qFj+WEqOdib9JMHuD+/7Ymy+ZZGDK5BHImR2M7jj9xhDj2GWGO9uf38sdfxmoRUDHo4+If2cdifQjbG2anX200qp4sKdQ/hM/y37Hy+m2F2YUoSrAqy7hrEfl+e2LikynsSZmgywwMqTZ12neOCrfhMH5XxLTzQb/Esfvgf/Ifa9Rfc+bAeWrMhJXkQwIkMOhEQR+xGCVoLU/wwFf8A9Mnf+gk3/pa/QvhvxA+AwpMVADQyn4SCP/a39vqJwY1Ty/eA+TL/AJD6j54SZbMNTnYD7SsDBjqOo62I7YLWqHvTJDi+nn/pP2vT4vXfC3HcJMNpVAbgz1I3/wCpZgjv+fGNeIeGJWhjZ1srqT9Jn8j9RgOlVBN/Iw+0LCe4F19V+nOGlCtHxWJG4uGHcCxHcdNpwrNijONSVlwlTKlmcpUXWlXyrKtrUhRoUzpaw0yJFybMd8Q1HdQv/loF1JJUhF+EMIIBnnm9+pf+L1zqA+GJIloHTyvx6GRvPTCqvUmwJRrSxDSoG5KTcETJW15I6+c6jpHGXscGqMhbk8uQ12llSzNp0uIZQDxOtbRpsADsSYK3ibK70qlJiEYEMsTEDzQW0gWAEExJ3tibxHIuzKxMBw2jUkj3mkCfeCZkKTv8/KuJqNOu3uQHI0Rq0N5gCrDnUNFlUpc3WSZOMrpbyCYFR8VZqYqIpqEW/wAJ5IgHTr0mVAlSQRtMRfB1R0p1Cug+8ZftrU53i2mC3flY2jG6+VlXopU/m6mKF9Glp+6BbYnzQZ5NoAGX96CaOaXQzN5NFRQQtvhAkRK2kSeZxXsvdfcrgIzT1ISWZibBVhgwLMJIZSBqjbqojiDcvmazpPuyHgKb1FhbfZMAbEzcWaOBjHyZbTFVwshY0UiGY6/KQByOigCb8Yi8MyiOxYMzPUCggsCbhWgnjZfiUDynoBhe1Eshp5YLUplSgkklkK63mNR8yyFBmwjnjZxQ1UgFTSIMtERABm0xFiJWII22JRtlKZqmqxdGEhkLtqBBIZ4IBki/l1Hzk4NoVqTNK1GuUKgMbRubGS3xQR0vwcXPdfYJcllbNVjf3uXWQDDBgRI5F4OMwuorqEk05O8pP53xmM23YZqfpk3/AIxRH3//ANVT/wCuBqueRj5abtJAnSB2nzEHBFKvRJKq6MRexBttsNjgnKsplo+AFrggSIgSRF2jHUhBOSSs2yk0rZmX8RWiz0ypNFgEIUARpnzC+4JJ7/ngrxvwBM/RFRSoroNOobPHBHQ7jkE+oKfOPCzock3tFyfVrYl8B8bfL1IKTSf4vNcb+YCNwOORjZh6lxla48jNkwJr3lEzGX0MUfWrKYIKiVP/AHfP5yMT02RwEebfC8gegIAPl+sTa1seo+1nszTztMVaRAqaZVuGG+k9vzB+YPldbKNTYpVhGU3BklTv9kG3PfcY72HLHKrRzZxcXTNMvu2gqwYbEt8wZWPUEHoe+JxpqbKoqdLw3oJ+Ltzxex3TqIRoqNMfCwWdN+5BK8x8xeQeK1JVMMG7HUIIOxFjKnrh+pPYXVbmqWZI8pVSvKwLcSCQSD3+sjcoErDI3l4IAEHoY2Mf3icc+8V7EAONmJN/UyL/AIvr1HNOu6NEAcFdIvtbaen9owLRaYWtQvsTq+7Pxenft9OmIcxSL/GCDw5H5N/n+vErsSNSMxHKzdf8x3+sWmH/ABDf4uGjf1/z/wBwKLY58G8aNNP4bNqKuWOwJBan0amQZjtt0IvPXivgQooK1F/fZZ9nAmOzixVh1j1jbCVabDyOIA6kAr3EmY/ffDHwjxN8qSVcPSezpBKVB0IMQw67j0NxpreP8eT+5NnyRZdljlh0sCv6/Xbrgv3kCdxw3I9Y/fTDGp4TRzKmvkAQ63qZcnzJ3Xqv+fXyhKMydgArbQRv2vse2IpKQLTR1UJ2AF+0hv8AI/u2DqHicqKdcMyL8LAgVKXpMak/CflpwuBZtgT1Qyfp+59cce7ETNh0uy/SxH7thmlPkGw/O5AoBUDCpSYwtRAYnowN6b/hP5i+IKYB/f8Abgfl6YzIeINRJKGQwhgwBSoPuuv7+W+GtHKrVvlxpqbmgTJ6k0m3cc6Tf+rFOTjz69eqJV8HDZrUIqydgKn2h0B1HzjsSD0bjEFbLlQCTqU2DLJB7cQfwkA9ucDVN7mDsR/Y9L8HHeXzZSdOxsytcEdCDb67cEYtKuCm+4amaDf4gJ/GLt85gOPW/eBGD6VQqu4ZD0upP5FW+h+WIst4G1YaxNIcrUm3dOSv9UerYZK1HKqTS/ntszBvKvTVHe4gb7McKnKPC/gOMXywLMeGu66lIp09299Yeo2nsRpPpvgOuaFGNANYzKVag1Ip3stmjmDcbwcOaHjIqIVzaLUpTIhQrIdpQjc9Qd+ThN4x4K+lszlai18t9rSJZIvFSmenXYb23xz80WnuaI01sLM/m3qGajAzMS0JHIRogceRhG83wN/CoEcKqh9BXzgiJOrU86iBtIupsJW0apuGnRCg290xlXPYk7+txwxJjGz9wAhp+AkqyX2R+DP2T9GnGXJiU1TLsWUPDqrtSBzMVlJZQFJ1nhnYE7kAamtBjnENDL1mqCuymoUDlw4M0mG/xS7yoUgyQJN8WPJ1iux8oa66TaLHUgupv8SW6gzGIVoV3qzl2ABgmmzwIWx0FRFQkeUmdQ6A7YMmLJFut169eqCTsD8CyVYMWLVfi90oC0jFjD3tzBPxSRINscZTxMJVPvNWoamGkBB8JIcksLkBYW4G2naGPiOoVHdkrrUamimSwUXET5ZiB8W1jsL4HrU6S1azIzI4PnMXGrSbarQRInVHyMHLdt6kETZVqD+8ZCrjWCZmoDLAwstEWA0yJ022xAMqiXy6IyeVCRUFlAOuCQWIEEzIMExvfjO5mkjU2OgBlP8AMky0QBOlSNJDG8Wi8Xw0onWk3iFiNIibaYJ0sAZ8wj9ZF2kRGhWYWApgDrVg/MQL/u++MwmbxXTYAQLCzbCw2ttjWJ4T7Et9y0U8tp4sP3/ecG1qgVVDELqYk3iyD8wWt8sL8zlJgAuYgfEb8A+U9sEVUirC3WmFpqN/h3M73PpcY6UF7Ln+38m6T3UfWxIc3TI8p1z9wFuJ+yD+xgKtXFxoeRBU2BPe5nDIeYDe/UnrHy/2xBm9KiWYLHUjni+MySTGttjb2J8Qu/vnWjTUFiGPA3YNspFpB/2l9qvZulnaYqUWUvEpUW4dd4MbqfqDccg1avSaohVdXmIE6WgrPqAQSB9MQezvtK+SzaZZgzZeoJIYLKN5pdY4tcbn133dPm8NrSZM2PVuyt18k6O1NkbUpgiJIPy3HM7EXGJ6SmNFSAOCSJWeQCZI6rz2MHHqPtT7PJnaQemwDxKMDKsDwY3U/UG45DeS5rKNSZqdRSpU3B479CCNiLERjvYsyyq0c6UXElqZcLEtIiQUBPzBMWm3YyDBwRTrI0KwNvhYnjgEATp9DI4n4SLQqx5Wuhv89tQJ2bi9jseCJWyTC4Eodm2Ft7nYjlTcdxBw1vuBQQajIbBVO8i8yOpnccixx07e8FiQ3KXg/wBI/wD5+nQaosNOmoQReNIkj6wvqJv2PmxzWQJFpHDEn0mBB+RuNjgC0cU6gPlYSOCN1/zH+fE4l90ybxpP3jAYem836TfjHRrlxGrQ+9oAf179z8+TgZKhUlWFpup/t0P7uJGC5K4Ccu5pMKtF2DL92xX1ndePhg7cwbPRzNDxKzaKGc4aBordJtZ/z6T8Iqq0CIendOptHYz+/wAwNGmjGxlvurYH0JFj2j06YBwvfz7l2G56jUpOaVcMrjre3BH3l7j+2OGQzLHS3DdfUC/zj1w48O9pqdZRl8+DpFkriddL+o3LDvfuDaAPG/A62VZf+dRqEaKiXDzttMN068SMXCe+mWz/AL+H0BlHzQIXAMRfvZW+h/OY9MdDMHa4j7OxB6iP3+uG/hPstVqlRU8iNEKRNS/IUfCe5I4kYsVfKZbw/Sah0vB0D46rR6WQdYjtOKnminS3ZIwb3Acj4e+aX/zClHjy1o87Do9P7Yj7Rg7XOCqK5HKGHbVUmPvMvdiARTW/2QT64Q+I+1laoCiH3KNuoPxju+/0I9cJaSTtNt53X/MdsCscpfqdLsgnJLjcf+OeI5hzpqeWm3mVaZlHGwYN/wAz1NwehtgPLVShBBg9vzB69x9RjWT8Q92CkB6bGWVp0kxuvNNr/EL/ACtgj+ADKXolnQXZCP5lOOoFnX8Y25AwaqKpgu3uEgJVWJFNv/Y3p9w9vh7rther1srWDUmak67+n4hswPcXt0GO6NTURHyj93/XDNGBUI41qO9x/SeB2uN7DfCM0A4MUZ6umbqpoo06FRiFcgwjFmH8wcJYmR6bnAnimXq0HKZqmQVEKeQDyjbOkcGQONJw08U8L0ITT84MFjyoOwYSdPrcHgkjGZTxo06QoZlP4ih9xvip96bbrA4+Vr4xShXA675FSEgK0lwBZ1s1PeJ5BiIDWt5TzjozFiNJHxqvlJknzoIKt+JYO8Tvhjm/AT5sxkahr0wCGWP5tKxGl0+0ttwIPSL4XUBqhrUnMgj7Bni/wz0Mr/SMKcbK4N+1mVRqlLMuwSVR5Uq8ltKMIaQFVtBnb+Y2xvgNdOlFp1KchDFQXJ/xBcBoYaQWg7aSL8PMxQFTJAVKekU3ZGjZVeDrgggqNYaNvJa0DFT8Y8LrU6qkydARVqIF1JpEEWdbi1tJEQcc7PBaqbr19x0t6YalSplzqrVFYBoU6JkabBQkKFYX3F0PJxP4dn9dXTSQkA3UH4ZiSbddQAEAaVMmMR+G+GJmdPumNcUy8l4sDubqPKDEaZiR1gPPFfZxUggoamy6lKFrWaQQGsxvHAvJgYck8adPn15FJdhTmvZ9Kjs6qVBJsIFxY2DDkE7fXGYLo+BioNVSqyuSQwG0gkSNKaYMTbrjMD46W2osbZXNvJdqbKqBmJYjgGDEzv1wIaFZblkIYzGkmDcx8W1/lHOGGYqakppB/mNqbqFQ7R3a3G4xNUAK3iOOlo/f+WOpOWiEY993/wBG6K1Sb7bfUWHJO8ama97HTt/RBPzOCshlRSJIAvva57zvzzjtM6l7yAB5l22H2tp+ffHdGrr+GABvJmPkLfnhMpNoNJWSsl7c33/XFO9oMqG8Sohm0g0uev8ANsJ5sPoMXI5SdyxvwSo/9t+OuKl7W5MLm8noGmWAMW+2gv1secVia1EyJ0WT2Wza5I+6Go0mbUQzGVLfaUMbC8kf3w/9pfZ2nm0DrGsDysOQbwYuVJ3G/IvIau/wIHpeOfnhp4V4saJh5NMm/Ve47Y04OpcJciMuBSR51nFqUXNNkCFdwBJE7EMZMEbEGCDjVDNEfF5gYmSbxtfhhNjxMXBjHqvtF4DTztIOhAeJp1BexvB6qeR8xeZ8qzeQei5StCEbrMmPvLHB4JjHfw5lkXvOXKGlklelA1LdTbbneCOGHTncSMZlXJ8sF1O46cTsYPfpvItiOhnFT4RrBEHXseYKjoe5jcYkzIJGpSSki1vKTwQIEnhgAG7GRh/OzBo3VywQSWlZtpuQd43gGOAT1vvjoZlTAIA+658xHY2iO0SOJ2I9CvpnkGxU/wB/nyLg3EHHT0NUGkC8wNIEtPAgDfoQL9jbFNUXyaqu6NJN43JkMD+RH5Y1pD/APNyg3/6eT+vrc4sfhPspVcAVzoQ7KLv8okL052uJAItmR8NoZJPeCKIAj3hPnPEaztP3V5G2FSzqOy5LUWyoeGeydatHvgaZ4tNRuxXj53HQ8XLLe78Nomk9Q01JJhm1MSRcDpvJCjfeMIfE/bRgG/hBETqqGdUcsAd+stMXlQL4qOYzDV2LVXZqh/5jSSezfv62gfDnk/XsuxNcY8Fn8Q9tnvToJ7gH/mWLnuNwB3BJvvgLIePeX3OcBzFBjKtMuh+8jG89j/nhLTU/A4np1HdT0/L9ca/w+jgn/p//AN99vUXw9YYpUl6+ItzY58X8E91T99Tb3+VbZ1F1J4cR/Lba/Mi18K/fSB90bRuv+fr+eJfCfE6uWc1KLyrWdHuGB4qLyL/F34nDhfCqWbmtk5SoAWfKkiT192xsydo5iNpvU4fq47/X6lVfArpry1htPDdo4Pfj9ZFrMrAqSrL8OkwV7qef364G1mSCNLbFCIFuADt6fniWlESbgTCneRvHYc/s4Ig6o1kq3fTSrN9sCEefvgfAx+8BF5IvOCRSZG0upBEGDz0IIswPUd8V9H5mfxf/AGH7+eH2SzkKKTrrQX0k3Un7jfZI6bEzIOM841wHF2TUWIbUDBvftz6iOPqMQZjJpWabU3mY+y0f/A/+3uuDKmX8hdDrTkxBT+scdNQsZ+WBZ39P1t87ThNJh8HHheSfL1DUBanUXYix3G/UH6HDTNJRzhmpFCvNqg+CofxD7J7/AO2BctmbaXGpYt1F/snj027DfHVajaVOpZ3iCJj4hx+YPBOAlBF2dUvCnpLVy9UeVkJUG6n7JjsdQ2xUsurmqWqV1po3AU/HdKhO8CFLWIJDi+5N0yniVRQKJaUchQCAdJMCVna/Hfrir+MaUqVftsAtUU2BUOG002DX0ss+7MXuNuRyeug6ZojTh8DnMUDl6dRvLSIRSx0U/NqDEBiysxJKqB0I5sCJ4R4jUzRYrV1VUM/zWPnMQSNKi+rYBZ2A4IgyfiKVppPSdVGnRpgtrC6JLc/COkj1AwuWoC9U0tNIC6KH0xDSCVZR1X4b3ESBpHHWNtPV+rv5FF9r+KZhTC0XItBABBkTIhTbtxtjMV3L+NUdI94KSvswJptJFtUtTJIb4hc2IvjMYfw7/wBny+5Wob+M5r+dCMVCKqSpG433U9sCUlJA1GWAEs19QBjUJnSeoWP0wXTpHc3LXkjYxMX4vH7GNOkgECCDYyDF7fTY/uPSZZqUnRuhBqO5tMqCQWLN3PI9b/ucH5ehpPl3wuo+IKlmuTMgCYIN9thtv1B9ZH8QY/CoHQt/kN/mcJakxicUNUqgDzQD6777fnfFS9r8+or5WossEYzp4MoY1WE2O5nfD+nFRfPLbfEBG3TnbnCX27pg0KbdHsfVWNvmMSEUpbknJuOwX/F5hzYKgJMAeYj/APkH64Ip5F92Oo+s89rD5RjeXraCJkgiSbxcbj/K++GIzCgTIIO0GZnp1HeMDJ1wgopPlm/AvFDRbSSWpncXlTa4+t8OPaT2fp52kCCA4E06g4n9QeVO/Y4p/ilUu38saDyYHmvwvPqSPTDD2Zzz0GKsS1NiSwY3B6gbA9hYx1GNODPLHvdGfLiU+Dz/AMRyVTL1Gp1FhhuOCOGB5U8Hi4N5x3kHfWBTBctI0hSxPVSo3HUfPcY9g8e8Hy2bpq1Y+VSGDoQGi0gEgi4EQRf1AIhyXhVOkNNGmKCNG4l26WsTfYsbHY8Y7a6tSjdHOeNp0U7Jexuoh6zmkpv7tSGbm2q40ngwTw0ESb34D4F7hGajT9ysQWsah2JJJllEfSQdpwv8W9ostkwSD7+tJEU3mG3h6seU9kE2Ivjz/wAV9ss3XdWFQ0lQgrTpeRUIO9viM8tPOK05cvwJcYl99rfaNMidFKg1Sow1B6vwRF9r1CORIAsdsecZ3xirmnnMuXP2T93soEAD8Nvrv6B4F45Q8Spfw+ZVRWI2Fg5H26f3ag3KepW0jFJ9pvZiplH+/SY+Vxsfwno/68XkAsGmL0yVSBnb3XAtKshBnuGH7/1Gxg2BaUhUANkP0DdlHLdtr7iwI1KqEEVPMD9idu5P2TFrbxB2jG66E+adS7Axt+GOPTbkTvjbdiKomfNADQQQv5i+/wBeNvnfA7AoZ+JT9COh6H/Q9DjvWHs5huH/ALHk+u472A0gNP4xvsh2YcNb7PQjfg84JFHSUwPOsxchftHr6p19CO+N0qpLB0JSopBGkxttoPB7fTeMR1BPnUkxc9Vj0+yO21trY6pLrtYMfkG/+pH7jmNbbkT7FqoZ6jnxpzRFHMLAGYAAV+AtQbA9/wBAIKnxnJVaFTRXXSfsEXBUbEH7Q/O/qMA1awPkMiPtEXJ2lh04HIw48M8cKqMtmkNegY0ifNTmwam39p+l5Rpcd48dvp9Blp8geXqR5juNjwxO36T8oO+DMq3yPI69wf389sd+LeDGkgq0GFfK/fFyp51gfC2wn06xgXION91FyDuI49CbTtfFNqStEWzofUcwUIKsQy8jeTuCOeh9Plgl0SqLaaVQnbZHI6H/AJbX229NsKaVWbkz+Ln54Jq7Adp7Gf0tH+mM7VMabKspZWBVgRIIuLHf/MYkpVSt1MEf3n6i3p2x3RzQKaaoLKux+3T3+E/aX8Jt6b4jzFHQusMHpkiHXab2Ybo3r+eKvuVR3XqKw1SEcbSYUmeCfhPr5b7riL2uoL5ajghNnBsQlaAw/wC1yesoOmEXiOZ1COJv2BH94Nx88OKJ99kQCFeA9MgkgDSZFwbDQ42tbGLqV5j8D3ruUzKUzk67++aroV9MRJbcKxI2tBBBG3yA3i2cWo2plApsyMrgqWUEsCGsdTaVkCYARLAtd0/hy5srXcNTVqapKFdT1V1I1JveMFJKhW1HSPMBecKc9Vr5dWyRKmm5JF1aoQB5SNBsJHQ7dN+NXt1zL1wHuAhKbXSlX08fzlWQLTHuzExMSd8Zgip4Z7w69amfu1KkdP8A0Wj0kx+WMwxTRLfb5Fz/AJ1QfCqAiPNBI7aQdM3HOOa+TckK2pxFrxcWJMQSYMxcb4LQ2k22m+3rx9DiSoARBBJ3HQWkQf74LVTN+m0AUaUWgKJsBb12HbBNFe3P67fs45avI0vANiSIEjk9ztPe+MQsbAWncmO+8TMdj+uCbBomBjbe/p/r3wi9sMwpy4RFJKOCQtwogiZFhcix64Z5zJeYamJB2AlRI6xc2Mbxb6i+KUR/C1FACgITAAgRDccf64uKVpgyumgvwtTXpU3ZyFKglU3sIgtv12g73IwZTpKgIUQBx9Tc7k3/ADwk9kKhNBAokhnEAcST+/8AfF28N8AerdiEQDUSxgATv1I77d8X4Um6XBPEilb5EAJkabkdO/8Ab1w4oeFaiGqQtpjmDsYBGx+0YW1zxh9nquS8PomoWV6kBgI1m5gNoU2WbamIEkDVfHmXjHtnVeVpA0aZm6kazM+aRAU/0jVwWbG7p+h17tfQy5eqa2X3Lpm/FKWW8qiaoBIQQ1VuoUGAhi8fFaVLbYoHjHtXXzEgH3dNpspOppidT2LHqBAPTnCdWIO53mZvPUHrhjpFe4j3x3AsK34l6Vuq/a4vZuvj6eEDBLLKQFlX0niCIvJDDoe35g7QcT5jLCNaG2xndSeGPIPDbHsdoAOOOP3wf30OCMu+iGZoXYWnUDuscr1m3zsXsWmDUUYt5AQwvvERzP2YPPGPSfZn2tp5hRls2QzsNIqGy1T91p+GptD2DcwYOPPs22pSaY0qIJQGSvAYnd16NxMQJBIdO+2+0fe/fTn1wrLijkW4cZOJaPbD2PfKk1KctRm870/wt2/F9eGNby1UrcbbMp6enI/MdQYOL37H+26hf4fOH+Ww0rWNzTHCvPx0+JMkCxtcQ+1HsYaQNfLrqEBjSHm0TfUv306AeokeUKhlcXoyfs+4copq4lWamoGsCZE6Dx+I9V6HmRMW1QLmZs8ss87qeY/y2PY3AqVm1agTq3md+/z/AD/LBQAqXUQ/3fvf09/w/Sdhq+Io1UQoQymR9lh+h7323v0IJKYCCqwKhjUOD+EdD1HWw6GPJsaY1b6tlPQT5/lwRcXNuY6tAadSEkcg7rPXtNp2PYmMXuytjtXnyvxYHkdj1H77EijKA6rgyFj82U8GLep/DGIaDioQGMNw/p97sBzuAObDHVeqVMEeSBAPI4II5NzI5J4wL5otBnhXiVXKt7yi0obMpEqw+66/W/rB3xYFyNLNIamSHu6x8z5cngTJpnlZ47cWBqlIHdLg2734I5H77YIMhw1FirJ8OkkG32lO9zJje/PC5wvdc+uQoyrZh2XqmSCNLgwQRF+hB2M8bemGLP5iBwY0nmLD5wMSZDxWjnCq5mKWYWNNcABXjioNhtv+nI+bylSg3u6ywfssLgjqDyO3HbGeXNPkauNiSqJURO59RZfqP3bAT5l6ALU2jYGRKuCbq6mxB/fXBbvAWe5DD1j+3rhR4pX+IWFgQfssNQF/r/nGFTWwSJky6ZlSaA93W3/hy1mIkaqLk8z8Bv0LYM9h3hcxRaQVZXj4SN0cFTsZKdrYrOWpliVgyQfL0tqBU+oH+uLN7L+KzXVMwPeOytSWvs4BFlqf+oNQWCbg8m4wnMm4tBY3Ukwfw6q9HMZikJMH34GxYFWpvEA3lkcdfd4j8WyVZwx94HqKiTTpISoJLKCCDCuIYGyhulgMEePVlo5rLV206GmjUa2zyDPBhSxv07Y68OoMles70qlVvMlIIpYUT5aZIdpIYMGnfTINgTHn+qWhrNHmu3qvXZGmcakIKmapUiUIywIuRVRdQLeYgzwCSB2AxmLBmfEKyOyGl7wqY1+/anMbeRagAMWsADEwJjGYcs+Rq/D+aKpnOYzQpgi2siQo53uovPNvXA1TN1XFgKa9Wu1uwMD68C2GFXLypVQFvI7HnkXvc9MRUVsIHmG4jY/37diMHFo2NMlyVFR592+85lu4B2AkA2AwS7dY5t+v6/rgekCfKoJYcD87mPrhvQ8KZlBqsFUm29z90R5nPZATgo4pTeyKlkjBbi5F1So8xuSCO55/vxgyh7PF0/nHQjWAn4rXAganaJsgPy4YVszSoKSAqAbvU02P9N1Vuza3/wDx4qHjPtoWLCgNTGxqVATqF7aWJ1AcB/L0pqcdDB0V+/8Ar16ox5ep7bFn97lsnSGgJSS8MdMsRvAGoarcCo3XRviqeMe2ruCuWGi8l3EsYjzAEsNXdi7C0EYUeKTXBzSktMCshYk0idtMmfdE/D90+XpqVaYiPUHHUx9PFcmKWR+RNRzb+895qJqSZZ/N7yRBV5+KRa+4tguvQVl95TBCTDruaLHjqUPB+RuJK9lBuLdR++ME5PMsjahExBBuHU7qw5kcc9jGNFC2RbWNwf3IxtEMgAE6jaNz3HfB1bJBl96lqMwdRk0W+4eWB4I35gg4GfMhQUSQpsSfiaYv0AMfCPmTAOIQZ6xUt5WzHb4asfka/bZu7SGTViSSWJM7z+7RjjTHcH9/XDEN7+xP87YE7Vux6Vuh+1ze7TgugGjWKEEGOhH5225gg74JqUQ4LIIIEsg4HLpyU6ruvpMBsI9NiDuCOD0OC0/kw19cgr+AxIJ/H+H69MU9izkLphnuxuqnnozdug55t8Vn9kPbV6B93XLPRk93pTcss/En3qfzXFfI99Mf4hkkD7fVk/FyafO46BeRwT6H98fphcoKaphJ0z0r2r9jkzC/xOU0ksNcKfLVHLqeG6994NzQKdOCS4I0mCDYlh9k8g2v0+mG3sd7S1cpU938dFjL0yYjrURvsOBedmFjxi7ePeAUPEaK5jLOus/CwkByBdHXdag+oERIgYVHJLC9M+O5coKW6POxmPe/GQr76tgex6H8X1+9iPzI33WFv9/l8jOIM1lnpOUqKVZdwdx07EdCLHjBeUYPC1PhA+Ibqo/UcRwTaLg7L29whrck0SpKCKjj4Oqg30+pG28AxIMAWjX+ywlenK9wf3P0x1nAwaSN9iLiNhHVREfK97Y6Lipv5X4br69/xfX7wEskpKUmoDIA8rdzYA9wJb/pO4vjKbBtrN93r3Hft/tjh3amAsQT5mXgzsCPTzD+qRwca92GBZON1O46kdR+z1MIHUXDBi1msurrJm//AG79+cPvCfGii+4zC+9o8A/En4kPTtPpEma4tSVUMYJJOr8hq+Yb/Xgqg5HlYSP3cHCMkUxkXRYvFPDCiCrRb3tCPi5FyYYcG+9vlOKpmR8ZFxpuh/qW/wDqMP8AKZ+pQbVTIKkKGBEq1hZh9e/Q84nzHhFHNhqmV/l1tPmoE9GU6kPy/wBrTllaW/8AI3kquTrRGnzAkDugJj6X9PTENF2pstYmSrKwcb2Mww+X++O8yNFSDKVFPNrjgjg9/rziDP1jrYfC0kQY0sJ+gn6HtgZFF59r6TilVNF3Qgh1NNmAYHzAW3kHnrgXIZha1CnWexIpTVAGtXptDQRwSoY6h/ziJ4wZkq5qZSiYgNS92wM70yV5vNgcV/2drrSXN5ap/hqfeQYjRYE3B2Vka1/5ZxwusxylCUY8p2jdJ3FSRVs57PZhXZSGeCfN/LbUODJqTtG+22MxfMj43l6aaFqvAZ4mkXJBdiDqcMxseT9NhrGb8VnX+m/+L+gvVAmpjVCqL7dhP+pxBSQA63lVUee9tMn7oncnbGYzHX6LBCacpLzGdTllFpIvHhng5KBwFp041a2AZiOqoJUW5csfwjFH9o/bSkrN/Caq19BqVNQmw32dlJmFlEEXQ4zGY6HSwU22/IyZHSKRmPEHrNNZy1oGwCDjSogKB90ADfA9RCpIO/bGYzHSSpGcLyWbam3vEgwIdW+F1axDDlTsR6EdifEcooCVac+5q6tIPxIyxqQ9dMjzcgjmYzGYHzRHsgEgg7/64MegEUO4mQCFB4OxJ4HYX9NzmMwT5BNUfE3DarGxBQjyshuVI6enY7icdZ7KqFWpTn3TlgNXxIwALIfvAagZG4I2MjGYzEZYGtiQR/p3xyw43B/PGYzFosd011lVN80VBUnZxAZQxn/G03DbbSZuEvfcHeefXvffGYzA0RMwNEEbccGR+hHX/bDBT7+0fzSCegqwCSei1QATOzQefizGYBvawiDMfyx7s7n4m6XkKOw3PU+gJJ9nPH62TqzTIIaA9Np01BwD0PRhcH5jGYzEaTjuRbM9NzGTy/i2WFVJVpKKxHmpuBJptw45kWP4TfHm3iuQfKlqLxq+JoMjT9mOx3vf4Z2xmMxnwSayPH5ILIvZUgbK5xSNJ8ym/SDtI6H9eZGO/wCE8ygGVcmDtsYYxwRyL9icbxmNjdbiat0abNBiQ4lSfLG6DgDqB90/Ig3xzVplCDO4DKwm4Ox4PHYjGYzE4dE8gthrYKLOFURAhiQCR0Bknt6c95WtaDcfpPIxmMwElsWMqraWJBsSR6xwRhfWzRBZqRKsoBsYKkMtwf3v88ZjMZZDkNMv4nR8QK0M0NGZMLSzCL8Z2Cuo/Xb+nmveP+Gvl6xpVwDCqQVM2I+JexIPlP0G+MxmEcSoJ8WW/wBiMwWyrITIp1QUP4ag0x2hk29cKPF1FHP06hANN/I4IsUYQwjnyOw+QxmMxzc22bbsbce+H9ym+IgUKtSiSg93UdPNqJ8rEbosccYzGYzEcn3EN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3666" name="AutoShape 2" descr="data:image/jpeg;base64,/9j/4AAQSkZJRgABAQAAAQABAAD/2wCEAAkGBxQSEhQUEhQVFhUUFxUVFhcUFRQUFxcVFBYWFxQVFhUYHCggGBolHBQUITEiJSksLi4uFx8zODMsNygtLisBCgoKDg0OGhAQGywkHyQsLCwsNCwsLCwsLCwuLCwsNCwsLCwsLCwsLCwsLCwsLCwsLCwsLCwsLCwsLCwsLCwsLP/AABEIAPIA0AMBIgACEQEDEQH/xAAbAAADAAMBAQAAAAAAAAAAAAADBAUAAgYBB//EADsQAAIBAwIEAwUHBAAGAwAAAAECEQADIQQSBTFBURMiYQYyUnGBFEKRkqGxwSPR4fAVQ2JygvEkY6L/xAAaAQACAwEBAAAAAAAAAAAAAAABAwACBAUG/8QAKxEAAgIBBAECBQQDAAAAAAAAAAECEQMEEiExQRNRIjJhcYEFFDORI8HR/9oADAMBAAIRAxEAPwCm19QTA3dIHrQLeubkIEYzFRtOjuTtHzJqrY4QxALP+FUyayEHTOJHC2NC+4+8p/7SD+hotjXKRtcA+h5H6Uld0SqYDNPqB+FCa3twwwYyOhqQ1cJurBLFKPJSGvafSiLq551PRCCBzB5HvW7IRWi2KXYzYALwetU7FtoXbthWh90zsjG31qALsEHsaft66N30pi6NGLsHrLaoWgRuJJ9SetG9nkzcMkyeuef/AKpDUXi5xV3hum8NIPM5NMxJ3Yc8uKGjWjCcUtqeKWkMFxPYZ/akbvtHaHuhj9AP3NatjfgypAdVZZGkZKmR6g8694roPGtgKYYQyyMTGQesGh3eP2nEMjj5bf70ueLruBBb6g8vXJrj679Oyy+OC5NOKaXwvoV0vAru4G7tCqQSFYsSRkDkIE0zxHiX2doN1gDyAc/yaqWeIBh/IzXK+02kD6lWJkeGIHqCZ/iuK1JSqSo0JxhG0XuF6tbu7O4iDDGY9Y5Gh+0XhwGuhcciCVYegIIxUbgVuL4gfdaY7YifrRvayz4jWp5Dfj1xFUr4grInDc0P8Bu2jKWQJILHJLGPUyTSvFuG3PFZ7aFw+TtiQ0QZn5UlwdAt+1tEeaMSDtgzVy7rdrQzwe396j4BFrJDkV0HDHt27t24sEIdqYJG0EyYwDULh/EL5RtxADZWZ8p6RX0vg15XsbMMG3KfrP8AeuN4v7O3dPndb8M8mYsCB2Kxk/I5op3dgkpRVQKPDnW/aXeAWiD8wYJH4UPUcL8Mg52Nie1ecE1NsBERpIkZjJ610l0BrLqYwP1GRV8WZ452uiShujTIv2NA6pLDdgTJyBJkgcqf09g2LlpkPNwpPoQf7CtNHI8IlpkQTTWpYbrQnPiLiemelemVPGzLg/lj9zitH7RW4ICwgxy9eddTZvDapHUA/MEVwS7ANogzIAgbj6Rzmuy4auy0inmqqDPSBmvKZEbMUtzdoX11wBmJyFIJjpPX9qb0F5LoMQQcfKuU1yzfukMSGaYkjEAAx1GKqeyq+e6QPL5e/vZn9IotUuwb057UVxY277bHlDKf99K01eoDEt3j8Rzr3izjxAd0eUCO8mP0pAKSfSu5pW8mNMx5Y1Jm1u1uJPan9PwgmCzYOfWiaPSRlsAcgf3NTeM8dJJS0cdWHM/L09a6mLDu4Kxk/A9qtda0+FAZ/wBvmelQ9Zxi5c5tjsuB+lJJaLU3a0vetqhjxrlh2timTW66djVO1YA5CnbVqg88V0i2whjh79q0fQOOhrrrWmmm00OKr+5+iLbDgkZ0MiRW7Xw4i4J6gjBB9K7PUcLBGVB+lQ9dwUfdxVZrBm4nElNdGcJVUWbePiZef/numfrRL6i8wQncpORtVYIMk+UCoxtvZaRII6j/AHNXeHaxLwggK/YdfVa5Gq/Rq+PE+Bkc7XEgtjgy223WQAfUkyPmeVcfxHRFtTdZycMYGMeld0uncGVb6GkOIaG1ebc4a25wShEGO4IIrjTwZcL+Jfku5qcaixb2OulPEUSVUoQDmCwMj9KL7eO96womALgn5EH+Yqvwvh1tF228dSSZJPck86LrNMGUq8MpEEHtWbersYk1Gj51Y04t7SsypBBnrIxHrXearUlAQBlsfU8qmLwuzbbcoZiOUszBflR0DM082HIdq1YMLzSVdeWJv04vc+Rx720pALBYU7ROTiY7UxqbK+JaeBuDqs9YyYrXS2mRgIBUqSzSZ3yIAXtFe6u+ouWUPvNcBGOi88/WvRuO3GzPg/lj9yFodfuUPcS2zHBIhXwSOYmeXUUXUncJAKrEncQR+wpW1ct2R4cjcOZIySck+la8TvMdPcCtzESOgMT/ADXk+3wdFOlyaDwLnvQxHXqPqKt6RUtW/KAoHIAV8/TShEIyDzn1GQa6q3qd620MywUGBOY69qbDFKclFCo5E7YzYtG9cLN7vTpiq9myq8h9ev40PT2giwKm8d1+0eGnvNzPYf3Nen02DbFQRjk9zsV43xYuTbtny8iR949h6UhY03U1tp7G35/tTIFbZZFH4Yf2XjCjFWiKK8AottaSWC21p2wlAtJTllgKASjpbdU7Fqp2keq1hxVGWSMfT1L1ulq7NJ6pKCI0cjrNN6VG1GhgysgjIj+O1dbq7VSb9qnwm49C2jODcR3jY/vj/wDQ/vVIqDzArmNVYIO5cMM4qxwvXi6ucMMMP5HpRyQUluXXn6CnGg+t8VQDbKFBlludI6iB2mjKPEVWXYQRIPm5H0ogekrdwaWyz3DhSzOUVjJJ6Lk9qxS0uFu3FEU59Jhm4cWBVmgHmEEH8aatWFQQoj/eprUX23AbfIVndOd3QbflRS1OjCK6QttgDqQVDIPEBYL5SMCYLSegpM31e+u25u23EUp8JG6SMTnlRNZr1ssilSFefMB5VjvXOaN7TcSW4twk3CCtvkoVQQ7QOu6MnvVM06gadLC8iIGosTduMxJJZs/Xl+1VeB3ItuGyu8jJHLaJEfOl9yX5KghjE7TEzgSO+Krtw9FSB5Y6jr3Jry7dqjVCDu2xL/hqASQx+BCTHzjt6Gm7Cm2Q55n9qY0KFnl/kM/Kf3FE4xbAAI7kV1NLi2Lc+wtJj1/VBbZfpEj68hXPKCSWbLNk1tf1BcInRcn55gV6oru/LBLy+zGo8mwFEUV4ooiiqFz1VpqylCtrT+nSiQ8CdKc02nra1ZzVGzYqjYUeWbcU3bFeC1XpqpdMNNBu3DWFqE7UA8CeoaanX0qhfqdfWrJlHERu26muxtOLg5cmHoatbZpTVWJBFNjKmLaGdbxAW03DzT7vrSmm4w+C8QewII/vSOntEobUSbZLKP8ApbnHqK8Gm3QEVgxgMTIGOsdOtMjjik7M87T4OpD0vxHU7E37ggUgsSpbyzkR39axTQtReHuFWbeG5CRAGQe01nb9i23k5XimqlnLOLaud20nfcKnCts+4CB1rb2Xe39rtBASd2WYyfkAMCvOLcNW4Ue6xVPDA2Qm48/fxAAEdaa9ndo1FlUUKpac+80dY7fOuM1Pcnkf4OricFSgiNwu3uvoV5KSWK8ogwCfma6HUNuIUcuZr3V6gIIESeQoFi3cMsAT3P8Aas+mwvJLd4QriKqx7TABsYApfi+p3EAdJJrfS6G43vHaP1rfX6VbaYksxAk/if2rs4sVtX0Lnlj0idZSB6nnTCitLYowFa27dikeqKKgrVRR7a0AhbK1T01uldOlVdLbqEGLNqnraVli3TOylsgFloL0zcU0leaggpnjPQmNLXrhmtBcPKr7XVk3K6N7gpW+tN7qXu86qWFFXNaXrdMokmvWt4q6FyIbrtuo3rB+RxVImltbY69a2t6gQskAtgAnJI5xUkykl5N9RZDqVJIB+EkHvgip/EOMJaFxXiQIUA7y0j7wHu5xVC1fDiVMiSMdwYNQvaTT2ltQNqMzbgQOvUn8aTkk1Ftdhgk5JM5lLt03IdMEf0rW4eQD3XfvOTBqz7JljrRI3Qy/1AcSeaxXJ2L9xeYPhu5DERvIjEmeRiZ9a6j2N1huaq0BARTAVeQPqeprl9zvtnUjGjodJwjzFrsH4R2/7vWntNqlcsqqw2HaZUqP/HvTEUO+GgbCAZE7hI2z5gI6114QjBVE47k32I8V1aoUyxcGQqmAcR5/Sk9frPEKCCCJJBj0GCOfWvOJaeb5JPPlPaMUG4n9UAZAxP71o2JQ3Eg/joNbWigURLdbREetLHniLTNpKGlvM/SnLKVCDGnSqumSlNPbqnYWgyDdkUyBQrQo1LZAVyk7wpy7Sl0VaICdqLecUs1s86eY9K0K0y+AVyJCa9FomnFSt9lUou5Cq24rS4mKbKVobdEqStVaqdaXzEFRjKkwemSO1Xr9upGttkMpBiDn1mqyYatCvE+JW9Om64SBkgKJJjJwK4fiWtuXt1xyoUkG2hBB2498Ve9qbJtjxPEbwzJa2cg3CRtMnIHpUReBXbls3rxKocwG2vEeVvlMY7VgzOeSfpx/JowxjGO5+RAru87+7yCjm3YAV2Xsf7KtYdNRcUIzXFAUdA05jv3NJ+zPDt7faLgBVZFsE9Rzuep7V2rave1rP/NGMdB6U5YVjhwbo8Lns0Vgcggj0oQvjcykEbYycAz2PWufS84EL5VzgYEkyf1rSXPeneojhUXdU9lsOQSPXP6VNsqv3cZn6Uu2gPvRkDn6DpVDhekkVX1WxuOK7DBq9DU8ukxQ201N3FzS2s01aSgWkzVDTCatZBvTJVCytA06U9bWgwhEFENeW6JFKbJQB6WuLTrLQXt1aLKtE9koQSIFPtarQJTLILqlbhKMLdEFupZBNloZWnXt0uyx61CChSTBFS+KpE10K2sTUjiiYpUnbLVwQtbaDoJti4RBCsYE47/WpXtONthbVse8yqAOijLVX8YKFBnzHaME5zzjlUzUagNqlUEHYjBp6FoP0MR+NFe4dPG8iT8cjOiXYgRVIAWPl8p+tM6Bv6toH7rrHKczzoN7e5IUSB1HzyZpnQ2Nj2ZMsbkn5dKk/kZ0bbYXX6FUGOs/SKQ3AT2qZe4s9tQt7zdQoMEc+bQa1S6GG5JKxPLK9w0fvWKUtvPj3MGXTS7S+6Lr3R4Z+VN8JYECK5xrpKxXT8Ds4BijGVi8aZRupjFJXBVdreJg8uVTb4rRCVotJAAKf0i5HrSAentE2RTUwUyxYSmrVAsNTdo+kUJMtQREogSvEoyikthUQfh1qbVNBa92VXcW9MnNa5nnWjWfpVFrdCZKupgcKEtnSttlHKVpVtxXaAdaX2SaZu0kbm0mrpg2hri4qJxS0DE9Mj51VN2Z7Ygzz71I4qJXBI649OlLsvVkfS2mlpI242gDIP3pPXpUfVr/APLeFGLaSc53FuefQVW0mpHiG22CTj1xMfOpGquBddcQkbmt2yq5kgAyR8ooQyKS4G6eFTf2HWvsBthfpI/mi6LVFr1qdvvjkM9etJBwd0/T/FH4QvnsSZO4SYjOaM5PazWkczxRbXhhmLm+75H3Qny6eletc8J1AYADzE22kbTEAx154Nbrw+5ZuZtC4SrFQIubpxu9PeHOvNPwa9sbxLYSYhrnvCPhE/vWduO35uv9/wDC1S3ddlzh2tRrbGBBkR2MwOfQ11vA7i7RXzS3cKjwl7yT6dSa7b2dumBVMXmuvBl1EUpfXydTqbgIxUfVNzqkQSKQvWDWtIzsSRZNUNFZEzPU/wCmh27YHOj2iAcUxIqVbFPW6k6a4BjOZNUrL0GWHEFHQUC0aaSs8xsFZuq17trYCvaUalEGVoTLTFaOKKZScBN0zNCJxR7nWlLjxT4mWQK6am6imdRc51LvNHUn501FGam9GOhpfXkbCFIXBAPbFBv3ama3USu1wxBPJc8u/pVZIKZzvtBxdNoJb+ugXeAMlgdqMDy80VEv8RYvp9Rcbc4tsl4hYOGJWRABbawmMU37S3zbu7UbaLxCMYBHcKeqnrPpSF3ROFNq6QTmCuAQeTD5xWCEvTyNPybcTXEj6Dwyxae2lxTuDAEHmII7U1bUB7UD/mL/ADXDcC9oPs2ywwJBGPSuv0l5mvWpiN6/sa1yTpj5x2ku3ob6QWUE5AggxQLNm7fJUGADB6Rkj+DVnT64OAyMGU9QZ5VJ0Y3PcQsRLsfKYPleY+WaQ9NitNIyrV5tsk3yinY4BaRIDMGJBLDngyRnoao8N2JcIGJPeflSN7UbQWyYEwBJx2FJWNb/AFhzG5FYTz5n9a1xilwjEpOUrZ3y3RFJ6i5S1i9IBrW89WLtnjXKzxozSrvWK9WKFexeqjYu1AsXKpWLlQKOg070/bqNpLlVrLVnyIdB8jQrK8Br2s5tRlDet6HdNFFJvgU1DVK1N6OtOax6i6q5WqC4MLZpqL9TdRer2/dM+lT793EjNXKmt67UzVXIIbGP5pi49Tta3lM1CIn6/h7eHdc3NrEypgcj1M82ofCdMz2hadx4wH9K66wJkkW3HbNVdRpAbE3Q10213hEHnuHGFWRJAPL0pBdGyEhtwnIVhtK+lcvVyx3tumaMbl+C1oNDaRh467LkETtBYicgE8hmj2rS29Rp1tszBnYneAIiNoUD/wAql6HWMzRqLRZbZZUZj5trASUYchgYPaqPDNJ/WR/ERgLv9NYYOqMOTdGOOYrnYJyjmVyNKZO9nQ8XUcjcjxt27duO/IzQLmsFm9c8pJJMDlzCnn9Ks7q5HigPivu6mOUk7jgeuI9BXptPgi6Xsc/PqZznLJLuXZU0/HjIFxR0llkQDMGD/wC6Y4qwBs3V5TBP/S2RXMuwWeaxgeUzLepBkxj0rob9pvsqqVJaFELmCT+wrRkhCDVCINnSaHUYFHu3cY51y/BtbI2nmuDVpbtJapjQwuTXu+KXe59a9R5JFAg/YeqFi5mo9vmKf071CF/S3asaW5XN6a5VTTX6pONovFl1GrekrV6i+LWVwNUcqrkOxpTUXRWXr8VL1epNXhAXkyWB1t/nUXVX6LrNRUq/drQjO2aXL3eknftW15/WlbjUQGt16j8Q1M+UZz06+lUbrxSHDrW+6W6Ly+fSjH39gj121cvFAqRjdz8wbqsD061rfuX2V7TN5WUrOGdSeqk8qocMW073RbcC+hUuslDkeQhuRohv3jdK6jTeVQD4pld5PQFTzHqDNeZ1+VSzOl0bMUWogeH3tOyhYYFIRmVg3mUCdwPXqfnT9qwguWSjqw8QA42sMdutcxxO3dUEaZGV/tCQx8M27qXAd73QokBcDvgGq/CNPcS5p/Hu2WulywFpvu5EbTBIE84pWLH/AJIyT8jQS3G3NIG3G2CZ9Z+tTOJW1e4pJjET9f8ANMe0Gr8AIIlmmBOIHMk/Wp/C9V4phkjsQZEjp866MdflXNf0Y1GClTCabQqt0oqPhNwuwNoY48vdqq7mUIIZ+SlsYxlj/itrVohgs+9O36CtNHYZAVdtxBwTzjoCeprp48/rLdYhx28EniEW725Tz94dQT37TVfS6oMMH1rNTpVcMCB5hz645VBR2ssVI/yO4rZFeoq8oFnUK9FQ1L0mrDDBp+21Laa7CO2zTlhppC0abtGgEp2Wpy1dqbbajC5QIWLepiiHWVDF2vG1FCkGyre1vrUzVavuaVvaiaTvXpo0Rs21F6kbtysuXKXd6gDy49BbvWO9LvxUrbdU5Ng/4qbZP5UTgR1t+ZUGf95VV4fptiD4jk/PtSXBtFuO9uQ90dz3+lXQtMyUvhRVyOaffduq1zyWmDW2txJuvyO4/ABXSzcTTsbF5VuAbbaPu2nEDlSWo0d+4lwLu8hDBwsLtb7m7oR3pgglBt80c4z9cVx9VpYTd/UdHNKJn/ELxe34luyU2nxSAyuXxGwjG3nzr3htix4qMr3Llzxudw2n2A87asqggCBg1M1ZZZZSQxgwZghMkAd6Y4Kqm9aa3tVWubnAWCznmSazw0ShJSix8MzbpknjVouUj7sjl3rRLbB1JOF7cuVM3icc5+VEu2SRLYGKyV9RcorcmMu4IQ/CwinbuWJHWf8ANRSfoq5k9xy+dUtGSRuPWuvooNRE5ZJs0a6VLBoY5ZEXDFR/M0DUabx7clSjZgNz+voa209q4bzMXQgeXaMkDmJ7GmtNqldnVZm2QrSpAkicHrXQi6dizloKNHIiqOi4ltww+opq41rUs6ITvtxLQQMzAnryqRf07IYYR+x9RW6E4ZVTJyjpdNrkbkw/aqCalREkDcYEkCT2HeuIFaavVhNhYbmVptLzO8D7s8jQnpklaYYu3R9HS5RfErhv+PXlTcF3GAdmJk8x2mnk4+3VR+JpX7adks6Z7tBuXqgnjv8A0/rQ34yeij8an7bJ7E3ItvdoD3KjNxZuwpe5rnPWPlV1pJg3Fm7dA50ld1qjrNS3cnmaGoMZzTFpYr5mTcManVFvlTXCtB4wYZmRAGSc5j8aFoNAbhk4Xqf4Heuj0q7Cuzy7eUYrPqsu2FY+0Rd8ngs7PLEbcQelCOkGct5mDHzHmvIDsPSmdVqDum42WiCx96fdik7lllK+GYBYlw0mZ7fKOVZIzuO5koeF1grKGIV8MBiR1H+96V0GrGlmzaeHKMyoTJYDmcjua8u6oKORJIJVVyWjnFNXVsqUZGJvMvusuV25IB7enWseSMIxqS5k7Lxcnz7CmuDmxbQOAEh4fIJiILc4y1KezrjxUXbBW4IIB2x1AY881RXa5AZQVMgqeXOYpq2y+IgVYHiIASciJnA6GpDJjScEhuNPcmznX1h7gfhS73Z9fxo+nsWiQA0kruGCJWYnNJa27DhVUeRpMtE7eUwMDNOwfp0ZS4MspvyM2dOXIDHE/wCQB25VRt3mLbRbIUSNxgcoiB1BpDRaotMkEr1+LaTLRHKC0fKq9PUNknB+Bk0tsZLygFtVFxgFILAMzRg9AJ70S9aDKVMgHsYP4iga24TNtCRc2hl6SARI3RXmm1ZcCFWdxVxuB2xOQfvdMVaivIW/aMDYxXaQx2gHcFyV+tDslb9tWKMAwna42svzHSnKyouOQWQtVwhlynmHbr/mprLByMjuOR/iuo0hgMvn8pIl+s5kHqM14Ft3hMBgCRkEGRz9a1Q1LXDIcxuzW+6rDcKtvPhtGY+ISOYpZ+Cv0Kn6kVojqY+4KEQ1ezRLmiZecfQ14umNF6uC8goHNZNMroTR7fDCcZpMtdDwGifbG4wuSMGOnzqppdGi5uGT2HIf3otjg+0naANxlo6nuaftcKEc6yT1kpdcE4QD/iC8gpwO2PpXo1pPT96e0+hQf7zpy5Ytr2rM5t8EsmLqFYbLgHlJZCc7W5x8j+laXHhSxkwJwJJ9FFD41ZJQ+AVDgiCwkRI3Y+VZbL7SFcAn3SRIHcetCCTdeA2MWLxJyhUQCCYzPMR0Io/PI59DQt0/7071teUsh2NBIw3OmKO6V/ghtaVVELy3BoOSCxMj9azSN/Ut+t0fzU+zrAFi4w3hV3QeZny5jrFUNHBuWz/9i/zNZsuKWN9DcLTmidcZwx22wY2gGQJBPm+UUvruGeI0hys8xAYH1g9aEl5rIFokBkgA3CTIHc85imtfrQtt2UywGApUmTygE1tx5WuYugZMLTpmJo1tiQJMjc2JI5H6QTW9u2+4Hd5QCrL/ANQOGFY7I6BWdcgT5gDIg9KyxqV6suR8Q5r5T+MA/WluX+S35LpN4mvY11jQQ6KrMu5dxaAvcGkNVqASAiqCskECPMfeNa6295njYEkt5SNzN3NDREwSVkZGRgmpKZIY/cZ0yuQJOesGmbbOOv45oWnvrkEiBEHcM96aa4ke8v5hS9w30/oeLru4/CjWtWp6x86TuhCpAuBTjIKnrXk22ZhIEAeaVgz2zVlkFvCinatge6AATOB1PM4pG/qWg7gFgnkZkdKXLEAhLqjsZB/StjdVgJZZzORzovJwKljaF7b7micjP0pqwFz1jnS28Dky/iK2S6PiH4iktlXFlTcAPmAa3talZpEXQR7y/mFahJYRcTb1EjP1mq2wbX7Dj63nW51/liRmhJp16un5l/vRk0lv7z2/zL/epyDa/YXXVGRWX7pJzTXhWh/zE/Mv9601dy3Bi6sxgkgwe8VKJtfsLKTRLRkR13CO1Avahdo86kxmCBmttCykxvX4ssBPpz50UFRY/vUHY2GMja3M4zjqM0PXqFssF8oCwIxA+fQVozW93iblLRtkuJAHbNCscQSDbndtwSzLmfU860wyKLVhcWyMpIkiT8IGwAsAVBHUKI6n+KsezxO+2JBXegAGYIkNJ7zSj8PtEyLgAAiCVYAc4Xdyqlwq3bR7KWypi5mCCTPXFatVqceTHtj2DT45RyJsY9pLKm+0qv4Cpn2dPhX8orKyuWzsI8OmT4F/KK2+zJ8C/lFZWVA+TUadPhX8orDp0+FfyisrKgJHo0yfAv5RWfZk+BfyisrKADPs6fAv5RWfZ0+BfyisrKgUYumT4F/KK8+zp8K/lFZWVAmHTp8C/lFZ9nT4V/KKysqEM+zp8K/gK9+zJ8C/lFZWVCGfZk+BfyivPsyfAv5RXtZUIa/Z0+Ffyivfs6fCv5RXtZUIYdMnwL+UVg06fCv5RWVlRkMGnT4V/KKwadPgX8orKyoTwefZ0+Bfyiqns5ZUX0hV59hWVl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7762" name="Picture 2" descr="http://idt.purduecal.edu/student/kwarns/Unlabeled%20cell.jpg"/>
          <p:cNvPicPr>
            <a:picLocks noChangeAspect="1" noChangeArrowheads="1"/>
          </p:cNvPicPr>
          <p:nvPr/>
        </p:nvPicPr>
        <p:blipFill>
          <a:blip r:embed="rId3" cstate="print"/>
          <a:srcRect/>
          <a:stretch>
            <a:fillRect/>
          </a:stretch>
        </p:blipFill>
        <p:spPr bwMode="auto">
          <a:xfrm>
            <a:off x="2438401" y="2286000"/>
            <a:ext cx="4103076" cy="4572000"/>
          </a:xfrm>
          <a:prstGeom prst="rect">
            <a:avLst/>
          </a:prstGeom>
          <a:noFill/>
        </p:spPr>
      </p:pic>
      <p:sp>
        <p:nvSpPr>
          <p:cNvPr id="10" name="TextBox 9"/>
          <p:cNvSpPr txBox="1"/>
          <p:nvPr/>
        </p:nvSpPr>
        <p:spPr>
          <a:xfrm>
            <a:off x="1219200" y="1371601"/>
            <a:ext cx="6858000" cy="1200329"/>
          </a:xfrm>
          <a:prstGeom prst="rect">
            <a:avLst/>
          </a:prstGeom>
          <a:noFill/>
        </p:spPr>
        <p:txBody>
          <a:bodyPr wrap="square" rtlCol="0">
            <a:spAutoFit/>
          </a:bodyPr>
          <a:lstStyle/>
          <a:p>
            <a:pPr algn="ctr"/>
            <a:r>
              <a:rPr lang="en-US" sz="2400" dirty="0" smtClean="0">
                <a:latin typeface="KG Turning Tables" pitchFamily="2" charset="0"/>
              </a:rPr>
              <a:t>Correctly label A – G on your board for FIVE points. You must have </a:t>
            </a:r>
            <a:r>
              <a:rPr lang="en-US" sz="2400" b="1" dirty="0" smtClean="0">
                <a:solidFill>
                  <a:srgbClr val="FF0000"/>
                </a:solidFill>
                <a:latin typeface="KG Turning Tables" pitchFamily="2" charset="0"/>
              </a:rPr>
              <a:t>all</a:t>
            </a:r>
            <a:r>
              <a:rPr lang="en-US" sz="2400" dirty="0" smtClean="0">
                <a:latin typeface="KG Turning Tables" pitchFamily="2" charset="0"/>
              </a:rPr>
              <a:t> of them correct to get the points!</a:t>
            </a:r>
            <a:endParaRPr lang="en-US" sz="2400" dirty="0">
              <a:latin typeface="KG Turning Tables" pitchFamily="2"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1"/>
            <a:ext cx="9144000" cy="6555641"/>
          </a:xfrm>
          <a:prstGeom prst="rect">
            <a:avLst/>
          </a:prstGeom>
          <a:noFill/>
        </p:spPr>
        <p:txBody>
          <a:bodyPr wrap="square" rtlCol="0">
            <a:spAutoFit/>
          </a:bodyPr>
          <a:lstStyle/>
          <a:p>
            <a:pPr algn="ctr"/>
            <a:r>
              <a:rPr lang="en-US" sz="6000" dirty="0" smtClean="0">
                <a:solidFill>
                  <a:srgbClr val="FF0000"/>
                </a:solidFill>
                <a:latin typeface="KG Turning Tables" pitchFamily="2" charset="0"/>
              </a:rPr>
              <a:t>A – vacuole </a:t>
            </a:r>
          </a:p>
          <a:p>
            <a:pPr algn="ctr"/>
            <a:r>
              <a:rPr lang="en-US" sz="6000" dirty="0" smtClean="0">
                <a:solidFill>
                  <a:srgbClr val="FF0000"/>
                </a:solidFill>
                <a:latin typeface="KG Turning Tables" pitchFamily="2" charset="0"/>
              </a:rPr>
              <a:t>B – cell wall</a:t>
            </a:r>
          </a:p>
          <a:p>
            <a:pPr algn="ctr"/>
            <a:r>
              <a:rPr lang="en-US" sz="6000" dirty="0" smtClean="0">
                <a:solidFill>
                  <a:srgbClr val="FF0000"/>
                </a:solidFill>
                <a:latin typeface="KG Turning Tables" pitchFamily="2" charset="0"/>
              </a:rPr>
              <a:t>C – endoplasmic reticulum</a:t>
            </a:r>
          </a:p>
          <a:p>
            <a:pPr algn="ctr"/>
            <a:r>
              <a:rPr lang="en-US" sz="6000" dirty="0" smtClean="0">
                <a:solidFill>
                  <a:srgbClr val="FF0000"/>
                </a:solidFill>
                <a:latin typeface="KG Turning Tables" pitchFamily="2" charset="0"/>
              </a:rPr>
              <a:t>D- nucleus</a:t>
            </a:r>
          </a:p>
          <a:p>
            <a:pPr algn="ctr"/>
            <a:r>
              <a:rPr lang="en-US" sz="6000" dirty="0" smtClean="0">
                <a:solidFill>
                  <a:srgbClr val="FF0000"/>
                </a:solidFill>
                <a:latin typeface="KG Turning Tables" pitchFamily="2" charset="0"/>
              </a:rPr>
              <a:t>E – mitochondria</a:t>
            </a:r>
          </a:p>
          <a:p>
            <a:pPr algn="ctr"/>
            <a:r>
              <a:rPr lang="en-US" sz="6000" dirty="0" smtClean="0">
                <a:solidFill>
                  <a:srgbClr val="FF0000"/>
                </a:solidFill>
                <a:latin typeface="KG Turning Tables" pitchFamily="2" charset="0"/>
              </a:rPr>
              <a:t>F – chloroplasts</a:t>
            </a:r>
          </a:p>
          <a:p>
            <a:pPr algn="ctr"/>
            <a:r>
              <a:rPr lang="en-US" sz="6000" dirty="0" smtClean="0">
                <a:solidFill>
                  <a:srgbClr val="FF0000"/>
                </a:solidFill>
                <a:latin typeface="KG Turning Tables" pitchFamily="2" charset="0"/>
              </a:rPr>
              <a:t>G – </a:t>
            </a:r>
            <a:r>
              <a:rPr lang="en-US" sz="6000" dirty="0">
                <a:solidFill>
                  <a:srgbClr val="FF0000"/>
                </a:solidFill>
                <a:latin typeface="KG Turning Tables" pitchFamily="2" charset="0"/>
              </a:rPr>
              <a:t>G</a:t>
            </a:r>
            <a:r>
              <a:rPr lang="en-US" sz="6000" dirty="0" smtClean="0">
                <a:solidFill>
                  <a:srgbClr val="FF0000"/>
                </a:solidFill>
                <a:latin typeface="KG Turning Tables" pitchFamily="2" charset="0"/>
              </a:rPr>
              <a:t>olgi apparatus</a:t>
            </a:r>
            <a:endParaRPr lang="en-US" sz="6000" dirty="0">
              <a:solidFill>
                <a:srgbClr val="FF0000"/>
              </a:solidFill>
              <a:latin typeface="KG Turning Tables"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905000" y="1813862"/>
            <a:ext cx="6629400" cy="1200329"/>
          </a:xfrm>
          <a:prstGeom prst="rect">
            <a:avLst/>
          </a:prstGeom>
          <a:noFill/>
        </p:spPr>
        <p:txBody>
          <a:bodyPr wrap="square" rtlCol="0">
            <a:spAutoFit/>
          </a:bodyPr>
          <a:lstStyle/>
          <a:p>
            <a:pPr algn="ctr"/>
            <a:r>
              <a:rPr lang="en-US" sz="3600" dirty="0" smtClean="0">
                <a:latin typeface="KG Turning Tables" pitchFamily="2" charset="0"/>
              </a:rPr>
              <a:t>Used his microscope to observe a thin slice of cork</a:t>
            </a:r>
            <a:endParaRPr lang="en-US" sz="3600" dirty="0">
              <a:latin typeface="KG Turning Tables" pitchFamily="2" charset="0"/>
            </a:endParaRPr>
          </a:p>
        </p:txBody>
      </p:sp>
      <p:pic>
        <p:nvPicPr>
          <p:cNvPr id="31746" name="Picture 2" descr="http://mayhewbiology.com/Biology%20notes/cell%20notes_files/image002.jpg"/>
          <p:cNvPicPr>
            <a:picLocks noChangeAspect="1" noChangeArrowheads="1"/>
          </p:cNvPicPr>
          <p:nvPr/>
        </p:nvPicPr>
        <p:blipFill>
          <a:blip r:embed="rId3" cstate="print"/>
          <a:srcRect/>
          <a:stretch>
            <a:fillRect/>
          </a:stretch>
        </p:blipFill>
        <p:spPr bwMode="auto">
          <a:xfrm>
            <a:off x="2819400" y="3581401"/>
            <a:ext cx="3143251" cy="1943101"/>
          </a:xfrm>
          <a:prstGeom prst="rect">
            <a:avLst/>
          </a:prstGeom>
          <a:noFill/>
        </p:spPr>
      </p:pic>
      <p:pic>
        <p:nvPicPr>
          <p:cNvPr id="31748" name="Picture 4" descr="http://upload.wikimedia.org/wikipedia/commons/1/19/Jan_Baptist_van_Helmont_portrait.jpg"/>
          <p:cNvPicPr>
            <a:picLocks noChangeAspect="1" noChangeArrowheads="1"/>
          </p:cNvPicPr>
          <p:nvPr/>
        </p:nvPicPr>
        <p:blipFill>
          <a:blip r:embed="rId4" cstate="print"/>
          <a:srcRect/>
          <a:stretch>
            <a:fillRect/>
          </a:stretch>
        </p:blipFill>
        <p:spPr bwMode="auto">
          <a:xfrm>
            <a:off x="381000" y="3429001"/>
            <a:ext cx="2209800" cy="2781447"/>
          </a:xfrm>
          <a:prstGeom prst="rect">
            <a:avLst/>
          </a:prstGeom>
          <a:noFill/>
        </p:spPr>
      </p:pic>
      <p:pic>
        <p:nvPicPr>
          <p:cNvPr id="31750" name="Picture 6" descr="http://lowres-picturecabinet.com.s3-eu-west-1.amazonaws.com/43/main/18/97489.jpg"/>
          <p:cNvPicPr>
            <a:picLocks noChangeAspect="1" noChangeArrowheads="1"/>
          </p:cNvPicPr>
          <p:nvPr/>
        </p:nvPicPr>
        <p:blipFill>
          <a:blip r:embed="rId5" cstate="print"/>
          <a:srcRect/>
          <a:stretch>
            <a:fillRect/>
          </a:stretch>
        </p:blipFill>
        <p:spPr bwMode="auto">
          <a:xfrm>
            <a:off x="6324600" y="3124201"/>
            <a:ext cx="2519496" cy="3162301"/>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28600" y="-1"/>
            <a:ext cx="9372600" cy="6858001"/>
          </a:xfrm>
          <a:prstGeom prst="rect">
            <a:avLst/>
          </a:prstGeom>
          <a:noFill/>
          <a:ln w="9525">
            <a:noFill/>
            <a:miter lim="800000"/>
            <a:headEnd/>
            <a:tailEnd/>
          </a:ln>
          <a:effectLst/>
        </p:spPr>
      </p:pic>
      <p:sp>
        <p:nvSpPr>
          <p:cNvPr id="6" name="TextBox 5"/>
          <p:cNvSpPr txBox="1"/>
          <p:nvPr/>
        </p:nvSpPr>
        <p:spPr>
          <a:xfrm>
            <a:off x="304800" y="304800"/>
            <a:ext cx="8432800" cy="1015663"/>
          </a:xfrm>
          <a:prstGeom prst="rect">
            <a:avLst/>
          </a:prstGeom>
          <a:noFill/>
        </p:spPr>
        <p:txBody>
          <a:bodyPr wrap="square" rtlCol="0">
            <a:spAutoFit/>
          </a:bodyPr>
          <a:lstStyle/>
          <a:p>
            <a:pPr algn="ctr"/>
            <a:r>
              <a:rPr lang="en-US" sz="6000" dirty="0" smtClean="0">
                <a:latin typeface="Janda Siesta Sunrise" pitchFamily="2" charset="-18"/>
                <a:cs typeface="Aharoni" pitchFamily="2" charset="-79"/>
              </a:rPr>
              <a:t>Thank You!</a:t>
            </a:r>
          </a:p>
        </p:txBody>
      </p:sp>
      <p:sp>
        <p:nvSpPr>
          <p:cNvPr id="7" name="TextBox 6"/>
          <p:cNvSpPr txBox="1"/>
          <p:nvPr/>
        </p:nvSpPr>
        <p:spPr>
          <a:xfrm>
            <a:off x="457200" y="1143000"/>
            <a:ext cx="8229600" cy="2154436"/>
          </a:xfrm>
          <a:prstGeom prst="rect">
            <a:avLst/>
          </a:prstGeom>
          <a:noFill/>
        </p:spPr>
        <p:txBody>
          <a:bodyPr wrap="square" rtlCol="0">
            <a:spAutoFit/>
          </a:bodyPr>
          <a:lstStyle/>
          <a:p>
            <a:pPr algn="ctr"/>
            <a:r>
              <a:rPr lang="en-US" sz="1600" dirty="0" smtClean="0">
                <a:latin typeface="KG Turning Tables" pitchFamily="2" charset="0"/>
              </a:rPr>
              <a:t>Thank you so much for your download. </a:t>
            </a:r>
            <a:r>
              <a:rPr lang="en-US" sz="1600" dirty="0">
                <a:latin typeface="KG Turning Tables" pitchFamily="2" charset="0"/>
              </a:rPr>
              <a:t> </a:t>
            </a:r>
            <a:r>
              <a:rPr lang="en-US" sz="1600" dirty="0" smtClean="0">
                <a:latin typeface="KG Turning Tables" pitchFamily="2" charset="0"/>
              </a:rPr>
              <a:t>I truly appreciate your business &amp; I am so excited that you have decided to share my lesson with your students.</a:t>
            </a:r>
          </a:p>
          <a:p>
            <a:pPr algn="ctr"/>
            <a:endParaRPr lang="en-US" sz="800" dirty="0" smtClean="0">
              <a:latin typeface="KG Turning Tables" pitchFamily="2" charset="0"/>
            </a:endParaRPr>
          </a:p>
          <a:p>
            <a:pPr algn="ctr"/>
            <a:r>
              <a:rPr lang="en-US" sz="1600" dirty="0" smtClean="0">
                <a:latin typeface="KG Turning Tables" pitchFamily="2" charset="0"/>
              </a:rPr>
              <a:t>Please stop back at my store &amp; let me know how everything went! </a:t>
            </a:r>
          </a:p>
          <a:p>
            <a:pPr algn="ctr"/>
            <a:endParaRPr lang="en-US" sz="400" dirty="0" smtClean="0">
              <a:latin typeface="KG Turning Tables" pitchFamily="2" charset="0"/>
            </a:endParaRPr>
          </a:p>
          <a:p>
            <a:pPr algn="ctr"/>
            <a:r>
              <a:rPr lang="en-US" sz="1600" dirty="0" smtClean="0">
                <a:latin typeface="KG Turning Tables" pitchFamily="2" charset="0"/>
                <a:hlinkClick r:id="rId4"/>
              </a:rPr>
              <a:t>http://www.teacherspayteachers.com/store/Science-Chick</a:t>
            </a:r>
            <a:endParaRPr lang="en-US" sz="1600" dirty="0" smtClean="0">
              <a:latin typeface="KG Turning Tables" pitchFamily="2" charset="0"/>
            </a:endParaRPr>
          </a:p>
          <a:p>
            <a:pPr algn="ctr"/>
            <a:endParaRPr lang="en-US" sz="400" dirty="0" smtClean="0">
              <a:latin typeface="KG Turning Tables" pitchFamily="2" charset="0"/>
            </a:endParaRPr>
          </a:p>
          <a:p>
            <a:pPr algn="ctr"/>
            <a:r>
              <a:rPr lang="en-US" sz="1600" dirty="0" smtClean="0">
                <a:latin typeface="KG Turning Tables" pitchFamily="2" charset="0"/>
              </a:rPr>
              <a:t>(By leaving feedback, you earn TpT credits towards future purchases! </a:t>
            </a:r>
            <a:r>
              <a:rPr lang="en-US" sz="1600" dirty="0" smtClean="0">
                <a:latin typeface="KG Turning Tables" pitchFamily="2" charset="0"/>
                <a:sym typeface="Wingdings" pitchFamily="2" charset="2"/>
              </a:rPr>
              <a:t></a:t>
            </a:r>
            <a:r>
              <a:rPr lang="en-US" sz="1600" dirty="0" smtClean="0">
                <a:latin typeface="KG Turning Tables" pitchFamily="2" charset="0"/>
              </a:rPr>
              <a:t>)</a:t>
            </a:r>
          </a:p>
          <a:p>
            <a:pPr algn="ctr"/>
            <a:endParaRPr lang="en-US" sz="1000" dirty="0" smtClean="0">
              <a:latin typeface="KG Turning Tables" pitchFamily="2" charset="0"/>
            </a:endParaRPr>
          </a:p>
          <a:p>
            <a:pPr algn="ctr"/>
            <a:r>
              <a:rPr lang="en-US" sz="1600" dirty="0" smtClean="0">
                <a:latin typeface="KG Turning Tables" pitchFamily="2" charset="0"/>
              </a:rPr>
              <a:t>I use clipart and fonts in my products by these amazing TpT sellers:</a:t>
            </a:r>
          </a:p>
          <a:p>
            <a:pPr algn="ctr"/>
            <a:endParaRPr lang="en-US" sz="1200" dirty="0">
              <a:latin typeface="Comic Sans MS" pitchFamily="66" charset="0"/>
            </a:endParaRPr>
          </a:p>
        </p:txBody>
      </p:sp>
      <p:sp>
        <p:nvSpPr>
          <p:cNvPr id="9" name="TextBox 8"/>
          <p:cNvSpPr txBox="1"/>
          <p:nvPr/>
        </p:nvSpPr>
        <p:spPr>
          <a:xfrm>
            <a:off x="381000" y="4495800"/>
            <a:ext cx="8305800" cy="584775"/>
          </a:xfrm>
          <a:prstGeom prst="rect">
            <a:avLst/>
          </a:prstGeom>
          <a:noFill/>
        </p:spPr>
        <p:txBody>
          <a:bodyPr wrap="square" rtlCol="0">
            <a:spAutoFit/>
          </a:bodyPr>
          <a:lstStyle/>
          <a:p>
            <a:pPr algn="ctr"/>
            <a:r>
              <a:rPr lang="en-US" sz="1600" dirty="0" smtClean="0">
                <a:latin typeface="KG Turning Tables" pitchFamily="2" charset="0"/>
              </a:rPr>
              <a:t>For free products &amp; updates on newly listed ones, click “follow me” (right next to my logo) in the upper left corner of my TpT store!</a:t>
            </a:r>
            <a:endParaRPr lang="en-US" sz="1600" dirty="0">
              <a:latin typeface="KG Turning Tables" pitchFamily="2" charset="0"/>
            </a:endParaRPr>
          </a:p>
        </p:txBody>
      </p:sp>
      <p:sp>
        <p:nvSpPr>
          <p:cNvPr id="10" name="TextBox 9"/>
          <p:cNvSpPr txBox="1"/>
          <p:nvPr/>
        </p:nvSpPr>
        <p:spPr>
          <a:xfrm>
            <a:off x="381000" y="5105400"/>
            <a:ext cx="8382000" cy="584775"/>
          </a:xfrm>
          <a:prstGeom prst="rect">
            <a:avLst/>
          </a:prstGeom>
          <a:noFill/>
        </p:spPr>
        <p:txBody>
          <a:bodyPr wrap="square" rtlCol="0">
            <a:spAutoFit/>
          </a:bodyPr>
          <a:lstStyle/>
          <a:p>
            <a:pPr algn="ctr"/>
            <a:r>
              <a:rPr lang="en-US" sz="1600" dirty="0" smtClean="0">
                <a:latin typeface="KG Turning Tables" pitchFamily="2" charset="0"/>
              </a:rPr>
              <a:t>Keep changing lives &amp; making a difference,</a:t>
            </a:r>
          </a:p>
          <a:p>
            <a:pPr algn="ctr"/>
            <a:r>
              <a:rPr lang="en-US" sz="1600" dirty="0" smtClean="0">
                <a:latin typeface="KG Turning Tables" pitchFamily="2" charset="0"/>
              </a:rPr>
              <a:t>Science Chick</a:t>
            </a:r>
            <a:endParaRPr lang="en-US" sz="1600" dirty="0">
              <a:latin typeface="KG Turning Tables" pitchFamily="2" charset="0"/>
            </a:endParaRPr>
          </a:p>
        </p:txBody>
      </p:sp>
      <p:pic>
        <p:nvPicPr>
          <p:cNvPr id="1029" name="Picture 5" descr="http://images.clipartpanda.com/science-clip-art-ls8_girlwithmicroscope3.gif"/>
          <p:cNvPicPr>
            <a:picLocks noChangeAspect="1" noChangeArrowheads="1"/>
          </p:cNvPicPr>
          <p:nvPr/>
        </p:nvPicPr>
        <p:blipFill>
          <a:blip r:embed="rId5" cstate="print"/>
          <a:srcRect/>
          <a:stretch>
            <a:fillRect/>
          </a:stretch>
        </p:blipFill>
        <p:spPr bwMode="auto">
          <a:xfrm>
            <a:off x="1600200" y="4800600"/>
            <a:ext cx="838200" cy="727583"/>
          </a:xfrm>
          <a:prstGeom prst="rect">
            <a:avLst/>
          </a:prstGeom>
          <a:noFill/>
        </p:spPr>
      </p:pic>
      <p:sp>
        <p:nvSpPr>
          <p:cNvPr id="11" name="TextBox 10"/>
          <p:cNvSpPr txBox="1"/>
          <p:nvPr/>
        </p:nvSpPr>
        <p:spPr>
          <a:xfrm>
            <a:off x="457200" y="5562600"/>
            <a:ext cx="8229600" cy="1015663"/>
          </a:xfrm>
          <a:prstGeom prst="rect">
            <a:avLst/>
          </a:prstGeom>
          <a:noFill/>
        </p:spPr>
        <p:txBody>
          <a:bodyPr wrap="square" rtlCol="0">
            <a:spAutoFit/>
          </a:bodyPr>
          <a:lstStyle/>
          <a:p>
            <a:pPr algn="ctr"/>
            <a:r>
              <a:rPr lang="en-US" sz="1200" dirty="0" smtClean="0">
                <a:latin typeface="Comic Sans MS" pitchFamily="66" charset="0"/>
              </a:rPr>
              <a:t>© 2015 by Robyn (Science Chick) may be used by the purchaser for their classroom use only. No part of this publication may be reproduced, distributed, or transmitted without the written permission of the author. This includes posting this product on the internet in any form, including classroom/personal websites or network drives. If you wish to share this product with your team or colleagues, you may purchase additional licenses from my store at a discounted price!</a:t>
            </a:r>
            <a:endParaRPr lang="en-US" sz="1200" dirty="0">
              <a:latin typeface="Comic Sans MS" pitchFamily="66" charset="0"/>
            </a:endParaRPr>
          </a:p>
        </p:txBody>
      </p:sp>
      <p:pic>
        <p:nvPicPr>
          <p:cNvPr id="2" name="Picture 2" descr="C:\Users\Robyn G\Desktop\kgfontslifetimemini.png">
            <a:hlinkClick r:id="rId6"/>
          </p:cNvPr>
          <p:cNvPicPr>
            <a:picLocks noChangeAspect="1" noChangeArrowheads="1"/>
          </p:cNvPicPr>
          <p:nvPr/>
        </p:nvPicPr>
        <p:blipFill>
          <a:blip r:embed="rId7" cstate="print"/>
          <a:srcRect/>
          <a:stretch>
            <a:fillRect/>
          </a:stretch>
        </p:blipFill>
        <p:spPr bwMode="auto">
          <a:xfrm>
            <a:off x="1219200" y="3124200"/>
            <a:ext cx="609600" cy="609600"/>
          </a:xfrm>
          <a:prstGeom prst="rect">
            <a:avLst/>
          </a:prstGeom>
          <a:noFill/>
          <a:ln w="25400">
            <a:solidFill>
              <a:schemeClr val="tx1"/>
            </a:solidFill>
          </a:ln>
        </p:spPr>
      </p:pic>
      <p:pic>
        <p:nvPicPr>
          <p:cNvPr id="1028" name="Picture 4">
            <a:hlinkClick r:id="rId8"/>
          </p:cNvPr>
          <p:cNvPicPr>
            <a:picLocks noChangeAspect="1" noChangeArrowheads="1"/>
          </p:cNvPicPr>
          <p:nvPr/>
        </p:nvPicPr>
        <p:blipFill>
          <a:blip r:embed="rId9" cstate="print"/>
          <a:srcRect/>
          <a:stretch>
            <a:fillRect/>
          </a:stretch>
        </p:blipFill>
        <p:spPr bwMode="auto">
          <a:xfrm>
            <a:off x="5334000" y="3124200"/>
            <a:ext cx="609600" cy="609600"/>
          </a:xfrm>
          <a:prstGeom prst="rect">
            <a:avLst/>
          </a:prstGeom>
          <a:noFill/>
          <a:ln w="25400">
            <a:solidFill>
              <a:srgbClr val="FF0000"/>
            </a:solidFill>
            <a:miter lim="800000"/>
            <a:headEnd/>
            <a:tailEnd/>
          </a:ln>
        </p:spPr>
      </p:pic>
      <p:pic>
        <p:nvPicPr>
          <p:cNvPr id="4" name="Picture 5">
            <a:hlinkClick r:id="rId10"/>
          </p:cNvPr>
          <p:cNvPicPr>
            <a:picLocks noChangeAspect="1" noChangeArrowheads="1"/>
          </p:cNvPicPr>
          <p:nvPr/>
        </p:nvPicPr>
        <p:blipFill>
          <a:blip r:embed="rId11" cstate="print"/>
          <a:srcRect/>
          <a:stretch>
            <a:fillRect/>
          </a:stretch>
        </p:blipFill>
        <p:spPr bwMode="auto">
          <a:xfrm>
            <a:off x="6629400" y="3124200"/>
            <a:ext cx="609600" cy="620202"/>
          </a:xfrm>
          <a:prstGeom prst="rect">
            <a:avLst/>
          </a:prstGeom>
          <a:noFill/>
          <a:ln w="9525">
            <a:noFill/>
            <a:miter lim="800000"/>
            <a:headEnd/>
            <a:tailEnd/>
          </a:ln>
          <a:effectLst/>
        </p:spPr>
      </p:pic>
      <p:pic>
        <p:nvPicPr>
          <p:cNvPr id="1031" name="Picture 7" descr="Glitter Meets Glue Designs">
            <a:hlinkClick r:id="rId12"/>
          </p:cNvPr>
          <p:cNvPicPr>
            <a:picLocks noChangeAspect="1" noChangeArrowheads="1"/>
          </p:cNvPicPr>
          <p:nvPr/>
        </p:nvPicPr>
        <p:blipFill>
          <a:blip r:embed="rId13" cstate="print"/>
          <a:srcRect/>
          <a:stretch>
            <a:fillRect/>
          </a:stretch>
        </p:blipFill>
        <p:spPr bwMode="auto">
          <a:xfrm>
            <a:off x="4648200" y="3124200"/>
            <a:ext cx="609600" cy="609601"/>
          </a:xfrm>
          <a:prstGeom prst="rect">
            <a:avLst/>
          </a:prstGeom>
          <a:noFill/>
        </p:spPr>
      </p:pic>
      <p:pic>
        <p:nvPicPr>
          <p:cNvPr id="1032" name="Picture 8">
            <a:hlinkClick r:id="rId14"/>
          </p:cNvPr>
          <p:cNvPicPr>
            <a:picLocks noChangeAspect="1" noChangeArrowheads="1"/>
          </p:cNvPicPr>
          <p:nvPr/>
        </p:nvPicPr>
        <p:blipFill>
          <a:blip r:embed="rId15" cstate="print"/>
          <a:srcRect/>
          <a:stretch>
            <a:fillRect/>
          </a:stretch>
        </p:blipFill>
        <p:spPr bwMode="auto">
          <a:xfrm>
            <a:off x="533400" y="3124200"/>
            <a:ext cx="609600" cy="609600"/>
          </a:xfrm>
          <a:prstGeom prst="rect">
            <a:avLst/>
          </a:prstGeom>
          <a:noFill/>
          <a:ln w="25400">
            <a:solidFill>
              <a:srgbClr val="FF0066"/>
            </a:solidFill>
            <a:miter lim="800000"/>
            <a:headEnd/>
            <a:tailEnd/>
          </a:ln>
          <a:effectLst/>
        </p:spPr>
      </p:pic>
      <p:pic>
        <p:nvPicPr>
          <p:cNvPr id="1033" name="Picture 9">
            <a:hlinkClick r:id="rId16"/>
          </p:cNvPr>
          <p:cNvPicPr>
            <a:picLocks noChangeAspect="1" noChangeArrowheads="1"/>
          </p:cNvPicPr>
          <p:nvPr/>
        </p:nvPicPr>
        <p:blipFill>
          <a:blip r:embed="rId17" cstate="print"/>
          <a:srcRect/>
          <a:stretch>
            <a:fillRect/>
          </a:stretch>
        </p:blipFill>
        <p:spPr bwMode="auto">
          <a:xfrm>
            <a:off x="6019800" y="3124200"/>
            <a:ext cx="613676" cy="609600"/>
          </a:xfrm>
          <a:prstGeom prst="rect">
            <a:avLst/>
          </a:prstGeom>
          <a:noFill/>
          <a:ln w="9525">
            <a:noFill/>
            <a:miter lim="800000"/>
            <a:headEnd/>
            <a:tailEnd/>
          </a:ln>
          <a:effectLst/>
        </p:spPr>
      </p:pic>
      <p:pic>
        <p:nvPicPr>
          <p:cNvPr id="1035" name="Picture 11" descr="Amy Alvis">
            <a:hlinkClick r:id="rId18"/>
          </p:cNvPr>
          <p:cNvPicPr>
            <a:picLocks noChangeAspect="1" noChangeArrowheads="1"/>
          </p:cNvPicPr>
          <p:nvPr/>
        </p:nvPicPr>
        <p:blipFill>
          <a:blip r:embed="rId19" cstate="print"/>
          <a:srcRect/>
          <a:stretch>
            <a:fillRect/>
          </a:stretch>
        </p:blipFill>
        <p:spPr bwMode="auto">
          <a:xfrm>
            <a:off x="8001000" y="3124200"/>
            <a:ext cx="609600" cy="609600"/>
          </a:xfrm>
          <a:prstGeom prst="rect">
            <a:avLst/>
          </a:prstGeom>
          <a:noFill/>
        </p:spPr>
      </p:pic>
      <p:pic>
        <p:nvPicPr>
          <p:cNvPr id="1037" name="Picture 13" descr="Teacher's Clipart">
            <a:hlinkClick r:id="rId20"/>
          </p:cNvPr>
          <p:cNvPicPr>
            <a:picLocks noChangeAspect="1" noChangeArrowheads="1"/>
          </p:cNvPicPr>
          <p:nvPr/>
        </p:nvPicPr>
        <p:blipFill>
          <a:blip r:embed="rId21" cstate="print"/>
          <a:srcRect/>
          <a:stretch>
            <a:fillRect/>
          </a:stretch>
        </p:blipFill>
        <p:spPr bwMode="auto">
          <a:xfrm>
            <a:off x="7315200" y="3124200"/>
            <a:ext cx="609600" cy="609600"/>
          </a:xfrm>
          <a:prstGeom prst="rect">
            <a:avLst/>
          </a:prstGeom>
          <a:noFill/>
          <a:effectLst>
            <a:outerShdw blurRad="50800" dist="50800" dir="5400000" algn="ctr" rotWithShape="0">
              <a:srgbClr val="000000">
                <a:alpha val="0"/>
              </a:srgbClr>
            </a:outerShdw>
          </a:effectLst>
        </p:spPr>
      </p:pic>
      <p:pic>
        <p:nvPicPr>
          <p:cNvPr id="1039" name="Picture 15" descr="The Painted Crow">
            <a:hlinkClick r:id="rId22"/>
          </p:cNvPr>
          <p:cNvPicPr>
            <a:picLocks noChangeAspect="1" noChangeArrowheads="1"/>
          </p:cNvPicPr>
          <p:nvPr/>
        </p:nvPicPr>
        <p:blipFill>
          <a:blip r:embed="rId23" cstate="print"/>
          <a:srcRect/>
          <a:stretch>
            <a:fillRect/>
          </a:stretch>
        </p:blipFill>
        <p:spPr bwMode="auto">
          <a:xfrm>
            <a:off x="3962400" y="3124200"/>
            <a:ext cx="609600" cy="609600"/>
          </a:xfrm>
          <a:prstGeom prst="rect">
            <a:avLst/>
          </a:prstGeom>
          <a:noFill/>
          <a:ln w="25400">
            <a:solidFill>
              <a:schemeClr val="bg1">
                <a:lumMod val="50000"/>
              </a:schemeClr>
            </a:solidFill>
          </a:ln>
        </p:spPr>
      </p:pic>
      <p:pic>
        <p:nvPicPr>
          <p:cNvPr id="1041" name="Picture 17" descr="Miss Giraffe">
            <a:hlinkClick r:id="rId24"/>
          </p:cNvPr>
          <p:cNvPicPr>
            <a:picLocks noChangeAspect="1" noChangeArrowheads="1"/>
          </p:cNvPicPr>
          <p:nvPr/>
        </p:nvPicPr>
        <p:blipFill>
          <a:blip r:embed="rId25" cstate="print"/>
          <a:srcRect/>
          <a:stretch>
            <a:fillRect/>
          </a:stretch>
        </p:blipFill>
        <p:spPr bwMode="auto">
          <a:xfrm>
            <a:off x="2590800" y="3124200"/>
            <a:ext cx="609600" cy="609600"/>
          </a:xfrm>
          <a:prstGeom prst="rect">
            <a:avLst/>
          </a:prstGeom>
          <a:noFill/>
          <a:ln w="25400">
            <a:solidFill>
              <a:srgbClr val="00B0F0"/>
            </a:solidFill>
          </a:ln>
        </p:spPr>
      </p:pic>
      <p:pic>
        <p:nvPicPr>
          <p:cNvPr id="1026" name="Picture 2">
            <a:hlinkClick r:id="rId26"/>
          </p:cNvPr>
          <p:cNvPicPr>
            <a:picLocks noChangeAspect="1" noChangeArrowheads="1"/>
          </p:cNvPicPr>
          <p:nvPr/>
        </p:nvPicPr>
        <p:blipFill>
          <a:blip r:embed="rId27" cstate="print"/>
          <a:srcRect/>
          <a:stretch>
            <a:fillRect/>
          </a:stretch>
        </p:blipFill>
        <p:spPr bwMode="auto">
          <a:xfrm>
            <a:off x="3200400" y="3124200"/>
            <a:ext cx="685574" cy="609600"/>
          </a:xfrm>
          <a:prstGeom prst="rect">
            <a:avLst/>
          </a:prstGeom>
          <a:noFill/>
          <a:ln w="9525">
            <a:noFill/>
            <a:miter lim="800000"/>
            <a:headEnd/>
            <a:tailEnd/>
          </a:ln>
          <a:effectLst/>
        </p:spPr>
      </p:pic>
      <p:pic>
        <p:nvPicPr>
          <p:cNvPr id="5" name="Picture 2">
            <a:hlinkClick r:id="rId28"/>
          </p:cNvPr>
          <p:cNvPicPr>
            <a:picLocks noChangeAspect="1" noChangeArrowheads="1"/>
          </p:cNvPicPr>
          <p:nvPr/>
        </p:nvPicPr>
        <p:blipFill>
          <a:blip r:embed="rId29" cstate="print"/>
          <a:srcRect/>
          <a:stretch>
            <a:fillRect/>
          </a:stretch>
        </p:blipFill>
        <p:spPr bwMode="auto">
          <a:xfrm>
            <a:off x="1905000" y="3124200"/>
            <a:ext cx="609600" cy="609600"/>
          </a:xfrm>
          <a:prstGeom prst="rect">
            <a:avLst/>
          </a:prstGeom>
          <a:noFill/>
          <a:ln w="9525">
            <a:noFill/>
            <a:miter lim="800000"/>
            <a:headEnd/>
            <a:tailEnd/>
          </a:ln>
          <a:effectLst/>
        </p:spPr>
      </p:pic>
      <p:pic>
        <p:nvPicPr>
          <p:cNvPr id="8" name="Picture 2">
            <a:hlinkClick r:id="rId30"/>
          </p:cNvPr>
          <p:cNvPicPr>
            <a:picLocks noChangeAspect="1" noChangeArrowheads="1"/>
          </p:cNvPicPr>
          <p:nvPr/>
        </p:nvPicPr>
        <p:blipFill>
          <a:blip r:embed="rId31" cstate="print"/>
          <a:srcRect/>
          <a:stretch>
            <a:fillRect/>
          </a:stretch>
        </p:blipFill>
        <p:spPr bwMode="auto">
          <a:xfrm>
            <a:off x="4267200" y="3733801"/>
            <a:ext cx="533400" cy="738593"/>
          </a:xfrm>
          <a:prstGeom prst="rect">
            <a:avLst/>
          </a:prstGeom>
          <a:noFill/>
          <a:ln w="9525">
            <a:noFill/>
            <a:miter lim="800000"/>
            <a:headEnd/>
            <a:tailEnd/>
          </a:ln>
          <a:effectLst/>
        </p:spPr>
      </p:pic>
      <p:pic>
        <p:nvPicPr>
          <p:cNvPr id="13" name="Picture 5">
            <a:hlinkClick r:id="rId32"/>
          </p:cNvPr>
          <p:cNvPicPr>
            <a:picLocks noChangeAspect="1" noChangeArrowheads="1"/>
          </p:cNvPicPr>
          <p:nvPr/>
        </p:nvPicPr>
        <p:blipFill>
          <a:blip r:embed="rId33" cstate="print"/>
          <a:srcRect/>
          <a:stretch>
            <a:fillRect/>
          </a:stretch>
        </p:blipFill>
        <p:spPr bwMode="auto">
          <a:xfrm>
            <a:off x="2590800" y="3886200"/>
            <a:ext cx="812800" cy="609600"/>
          </a:xfrm>
          <a:prstGeom prst="rect">
            <a:avLst/>
          </a:prstGeom>
          <a:noFill/>
          <a:ln w="9525">
            <a:noFill/>
            <a:miter lim="800000"/>
            <a:headEnd/>
            <a:tailEnd/>
          </a:ln>
          <a:effectLst/>
        </p:spPr>
      </p:pic>
      <p:pic>
        <p:nvPicPr>
          <p:cNvPr id="14" name="Picture 2" descr="The Hartmann Sparkle">
            <a:hlinkClick r:id="rId34"/>
          </p:cNvPr>
          <p:cNvPicPr>
            <a:picLocks noChangeAspect="1" noChangeArrowheads="1"/>
          </p:cNvPicPr>
          <p:nvPr/>
        </p:nvPicPr>
        <p:blipFill>
          <a:blip r:embed="rId35" cstate="print"/>
          <a:srcRect/>
          <a:stretch>
            <a:fillRect/>
          </a:stretch>
        </p:blipFill>
        <p:spPr bwMode="auto">
          <a:xfrm>
            <a:off x="4800600" y="3810000"/>
            <a:ext cx="685800" cy="685801"/>
          </a:xfrm>
          <a:prstGeom prst="rect">
            <a:avLst/>
          </a:prstGeom>
          <a:noFill/>
        </p:spPr>
      </p:pic>
      <p:pic>
        <p:nvPicPr>
          <p:cNvPr id="15" name="Picture 2">
            <a:hlinkClick r:id="rId36"/>
          </p:cNvPr>
          <p:cNvPicPr>
            <a:picLocks noChangeAspect="1" noChangeArrowheads="1"/>
          </p:cNvPicPr>
          <p:nvPr/>
        </p:nvPicPr>
        <p:blipFill>
          <a:blip r:embed="rId37" cstate="print"/>
          <a:srcRect/>
          <a:stretch>
            <a:fillRect/>
          </a:stretch>
        </p:blipFill>
        <p:spPr bwMode="auto">
          <a:xfrm>
            <a:off x="5562600" y="3810000"/>
            <a:ext cx="685800" cy="685800"/>
          </a:xfrm>
          <a:prstGeom prst="rect">
            <a:avLst/>
          </a:prstGeom>
          <a:noFill/>
          <a:ln w="9525">
            <a:noFill/>
            <a:miter lim="800000"/>
            <a:headEnd/>
            <a:tailEnd/>
          </a:ln>
          <a:effectLst/>
        </p:spPr>
      </p:pic>
      <p:pic>
        <p:nvPicPr>
          <p:cNvPr id="16" name="Picture 4" descr="Melonheadz">
            <a:hlinkClick r:id="rId38"/>
          </p:cNvPr>
          <p:cNvPicPr>
            <a:picLocks noChangeAspect="1" noChangeArrowheads="1"/>
          </p:cNvPicPr>
          <p:nvPr/>
        </p:nvPicPr>
        <p:blipFill>
          <a:blip r:embed="rId39" cstate="print"/>
          <a:srcRect/>
          <a:stretch>
            <a:fillRect/>
          </a:stretch>
        </p:blipFill>
        <p:spPr bwMode="auto">
          <a:xfrm>
            <a:off x="1828800" y="3810000"/>
            <a:ext cx="685800" cy="685801"/>
          </a:xfrm>
          <a:prstGeom prst="rect">
            <a:avLst/>
          </a:prstGeom>
          <a:noFill/>
        </p:spPr>
      </p:pic>
      <p:pic>
        <p:nvPicPr>
          <p:cNvPr id="18" name="Picture 3">
            <a:hlinkClick r:id="rId40"/>
          </p:cNvPr>
          <p:cNvPicPr>
            <a:picLocks noChangeAspect="1" noChangeArrowheads="1"/>
          </p:cNvPicPr>
          <p:nvPr/>
        </p:nvPicPr>
        <p:blipFill>
          <a:blip r:embed="rId41" cstate="print"/>
          <a:srcRect/>
          <a:stretch>
            <a:fillRect/>
          </a:stretch>
        </p:blipFill>
        <p:spPr bwMode="auto">
          <a:xfrm>
            <a:off x="457200" y="3886200"/>
            <a:ext cx="1371600" cy="533400"/>
          </a:xfrm>
          <a:prstGeom prst="rect">
            <a:avLst/>
          </a:prstGeom>
          <a:noFill/>
          <a:ln w="9525">
            <a:noFill/>
            <a:miter lim="800000"/>
            <a:headEnd/>
            <a:tailEnd/>
          </a:ln>
          <a:effectLst/>
        </p:spPr>
      </p:pic>
      <p:pic>
        <p:nvPicPr>
          <p:cNvPr id="17" name="Picture 2">
            <a:hlinkClick r:id="rId42"/>
          </p:cNvPr>
          <p:cNvPicPr>
            <a:picLocks noChangeAspect="1" noChangeArrowheads="1"/>
          </p:cNvPicPr>
          <p:nvPr/>
        </p:nvPicPr>
        <p:blipFill>
          <a:blip r:embed="rId43" cstate="print"/>
          <a:srcRect/>
          <a:stretch>
            <a:fillRect/>
          </a:stretch>
        </p:blipFill>
        <p:spPr bwMode="auto">
          <a:xfrm>
            <a:off x="3505200" y="3810000"/>
            <a:ext cx="685800" cy="689782"/>
          </a:xfrm>
          <a:prstGeom prst="rect">
            <a:avLst/>
          </a:prstGeom>
          <a:noFill/>
          <a:ln w="9525">
            <a:noFill/>
            <a:miter lim="800000"/>
            <a:headEnd/>
            <a:tailEnd/>
          </a:ln>
          <a:effectLst/>
        </p:spPr>
      </p:pic>
      <p:pic>
        <p:nvPicPr>
          <p:cNvPr id="12" name="Picture 2">
            <a:hlinkClick r:id="rId44"/>
          </p:cNvPr>
          <p:cNvPicPr>
            <a:picLocks noChangeAspect="1" noChangeArrowheads="1"/>
          </p:cNvPicPr>
          <p:nvPr/>
        </p:nvPicPr>
        <p:blipFill>
          <a:blip r:embed="rId45" cstate="print"/>
          <a:srcRect/>
          <a:stretch>
            <a:fillRect/>
          </a:stretch>
        </p:blipFill>
        <p:spPr bwMode="auto">
          <a:xfrm>
            <a:off x="6324600" y="3810000"/>
            <a:ext cx="685800" cy="692416"/>
          </a:xfrm>
          <a:prstGeom prst="rect">
            <a:avLst/>
          </a:prstGeom>
          <a:noFill/>
          <a:ln w="9525">
            <a:noFill/>
            <a:miter lim="800000"/>
            <a:headEnd/>
            <a:tailEnd/>
          </a:ln>
          <a:effectLst/>
        </p:spPr>
      </p:pic>
      <p:pic>
        <p:nvPicPr>
          <p:cNvPr id="19" name="Picture 2">
            <a:hlinkClick r:id="rId46"/>
          </p:cNvPr>
          <p:cNvPicPr>
            <a:picLocks noChangeAspect="1" noChangeArrowheads="1"/>
          </p:cNvPicPr>
          <p:nvPr/>
        </p:nvPicPr>
        <p:blipFill>
          <a:blip r:embed="rId47" cstate="print"/>
          <a:srcRect/>
          <a:stretch>
            <a:fillRect/>
          </a:stretch>
        </p:blipFill>
        <p:spPr bwMode="auto">
          <a:xfrm>
            <a:off x="7086600" y="3810000"/>
            <a:ext cx="686771" cy="685800"/>
          </a:xfrm>
          <a:prstGeom prst="rect">
            <a:avLst/>
          </a:prstGeom>
          <a:noFill/>
          <a:ln w="9525">
            <a:noFill/>
            <a:miter lim="800000"/>
            <a:headEnd/>
            <a:tailEnd/>
          </a:ln>
          <a:effectLst/>
        </p:spPr>
      </p:pic>
      <p:pic>
        <p:nvPicPr>
          <p:cNvPr id="20" name="Picture 2">
            <a:hlinkClick r:id="rId48"/>
          </p:cNvPr>
          <p:cNvPicPr>
            <a:picLocks noChangeAspect="1" noChangeArrowheads="1"/>
          </p:cNvPicPr>
          <p:nvPr/>
        </p:nvPicPr>
        <p:blipFill>
          <a:blip r:embed="rId49" cstate="print"/>
          <a:srcRect/>
          <a:stretch>
            <a:fillRect/>
          </a:stretch>
        </p:blipFill>
        <p:spPr bwMode="auto">
          <a:xfrm>
            <a:off x="7848600" y="3810000"/>
            <a:ext cx="685800" cy="6858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514601"/>
            <a:ext cx="6629400" cy="1200329"/>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Hooke</a:t>
            </a:r>
            <a:endParaRPr lang="en-US" sz="7200" dirty="0">
              <a:solidFill>
                <a:srgbClr val="FF0000"/>
              </a:solidFill>
              <a:latin typeface="KG Turning Tables"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solidFill>
                  <a:srgbClr val="6600CC"/>
                </a:solidFill>
                <a:latin typeface="KG Turning Tables" pitchFamily="2" charset="0"/>
              </a:rPr>
              <a:t>Guess Who?</a:t>
            </a:r>
            <a:endParaRPr lang="en-US" dirty="0">
              <a:solidFill>
                <a:srgbClr val="6600CC"/>
              </a:solidFill>
              <a:latin typeface="KG Turning Tables" pitchFamily="2" charset="0"/>
            </a:endParaRPr>
          </a:p>
        </p:txBody>
      </p:sp>
      <p:sp>
        <p:nvSpPr>
          <p:cNvPr id="4" name="TextBox 3"/>
          <p:cNvSpPr txBox="1"/>
          <p:nvPr/>
        </p:nvSpPr>
        <p:spPr>
          <a:xfrm>
            <a:off x="1371600" y="1600200"/>
            <a:ext cx="6629400" cy="1200329"/>
          </a:xfrm>
          <a:prstGeom prst="rect">
            <a:avLst/>
          </a:prstGeom>
          <a:noFill/>
        </p:spPr>
        <p:txBody>
          <a:bodyPr wrap="square" rtlCol="0">
            <a:spAutoFit/>
          </a:bodyPr>
          <a:lstStyle/>
          <a:p>
            <a:pPr algn="ctr"/>
            <a:r>
              <a:rPr lang="en-US" sz="3600" dirty="0" smtClean="0">
                <a:latin typeface="KG Turning Tables" pitchFamily="2" charset="0"/>
              </a:rPr>
              <a:t>Can be compared to the </a:t>
            </a:r>
            <a:r>
              <a:rPr lang="en-US" sz="3600" dirty="0" smtClean="0">
                <a:solidFill>
                  <a:srgbClr val="FF0000"/>
                </a:solidFill>
                <a:latin typeface="KG Turning Tables" pitchFamily="2" charset="0"/>
              </a:rPr>
              <a:t>hallways</a:t>
            </a:r>
            <a:r>
              <a:rPr lang="en-US" sz="3600" dirty="0" smtClean="0">
                <a:latin typeface="KG Turning Tables" pitchFamily="2" charset="0"/>
              </a:rPr>
              <a:t> of our school</a:t>
            </a:r>
            <a:endParaRPr lang="en-US" sz="3600" dirty="0">
              <a:latin typeface="KG Turning Tables" pitchFamily="2" charset="0"/>
            </a:endParaRPr>
          </a:p>
        </p:txBody>
      </p:sp>
      <p:pic>
        <p:nvPicPr>
          <p:cNvPr id="7" name="Picture 2" descr="C:\Users\Booboo\Pictures\20100910-education-school-hallway-300x205.jpg"/>
          <p:cNvPicPr>
            <a:picLocks noChangeAspect="1" noChangeArrowheads="1"/>
          </p:cNvPicPr>
          <p:nvPr/>
        </p:nvPicPr>
        <p:blipFill>
          <a:blip r:embed="rId3" cstate="print"/>
          <a:srcRect/>
          <a:stretch>
            <a:fillRect/>
          </a:stretch>
        </p:blipFill>
        <p:spPr bwMode="auto">
          <a:xfrm>
            <a:off x="2514600" y="3124200"/>
            <a:ext cx="4348976" cy="2971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514601"/>
            <a:ext cx="6629400" cy="2308324"/>
          </a:xfrm>
          <a:prstGeom prst="rect">
            <a:avLst/>
          </a:prstGeom>
          <a:noFill/>
        </p:spPr>
        <p:txBody>
          <a:bodyPr wrap="square" rtlCol="0">
            <a:spAutoFit/>
          </a:bodyPr>
          <a:lstStyle/>
          <a:p>
            <a:pPr algn="ctr"/>
            <a:r>
              <a:rPr lang="en-US" sz="7200" dirty="0" smtClean="0">
                <a:solidFill>
                  <a:srgbClr val="FF0000"/>
                </a:solidFill>
                <a:latin typeface="KG Turning Tables" pitchFamily="2" charset="0"/>
              </a:rPr>
              <a:t>Endoplasmic</a:t>
            </a:r>
          </a:p>
          <a:p>
            <a:pPr algn="ctr"/>
            <a:r>
              <a:rPr lang="en-US" sz="7200" dirty="0" smtClean="0">
                <a:solidFill>
                  <a:srgbClr val="FF0000"/>
                </a:solidFill>
                <a:latin typeface="KG Turning Tables" pitchFamily="2" charset="0"/>
              </a:rPr>
              <a:t>reticulum</a:t>
            </a:r>
            <a:endParaRPr lang="en-US" sz="7200" dirty="0">
              <a:solidFill>
                <a:srgbClr val="FF0000"/>
              </a:solidFill>
              <a:latin typeface="KG Turning Tables"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689</Words>
  <Application>Microsoft Office PowerPoint</Application>
  <PresentationFormat>On-screen Show (4:3)</PresentationFormat>
  <Paragraphs>167</Paragraphs>
  <Slides>60</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Aharoni</vt:lpstr>
      <vt:lpstr>Arial</vt:lpstr>
      <vt:lpstr>Calibri</vt:lpstr>
      <vt:lpstr>Comic Sans MS</vt:lpstr>
      <vt:lpstr>Janda Siesta Sunrise</vt:lpstr>
      <vt:lpstr>KG Always A Good Time</vt:lpstr>
      <vt:lpstr>KG Turning Tables</vt:lpstr>
      <vt:lpstr>Wingdings</vt:lpstr>
      <vt:lpstr>Office Theme</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vt:lpstr>
      <vt:lpstr>PowerPoint Presentation</vt:lpstr>
      <vt:lpstr>Guess Who? BONUS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Robyn G</dc:creator>
  <cp:lastModifiedBy>Kathleen Ruiz</cp:lastModifiedBy>
  <cp:revision>154</cp:revision>
  <cp:lastPrinted>2016-12-20T11:29:00Z</cp:lastPrinted>
  <dcterms:created xsi:type="dcterms:W3CDTF">2015-04-12T20:40:48Z</dcterms:created>
  <dcterms:modified xsi:type="dcterms:W3CDTF">2016-12-20T17:40:11Z</dcterms:modified>
</cp:coreProperties>
</file>